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7" r:id="rId2"/>
    <p:sldId id="304" r:id="rId3"/>
    <p:sldId id="323" r:id="rId4"/>
    <p:sldId id="322" r:id="rId5"/>
    <p:sldId id="326" r:id="rId6"/>
    <p:sldId id="325" r:id="rId7"/>
    <p:sldId id="328" r:id="rId8"/>
    <p:sldId id="309" r:id="rId9"/>
    <p:sldId id="310" r:id="rId10"/>
    <p:sldId id="312" r:id="rId11"/>
    <p:sldId id="313" r:id="rId12"/>
    <p:sldId id="314" r:id="rId13"/>
    <p:sldId id="318" r:id="rId14"/>
    <p:sldId id="315" r:id="rId15"/>
    <p:sldId id="317" r:id="rId16"/>
    <p:sldId id="307" r:id="rId17"/>
    <p:sldId id="308" r:id="rId18"/>
    <p:sldId id="327"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EC3"/>
    <a:srgbClr val="542A84"/>
    <a:srgbClr val="6AADC6"/>
    <a:srgbClr val="E6E6E6"/>
    <a:srgbClr val="A9CE80"/>
    <a:srgbClr val="D9BFD1"/>
    <a:srgbClr val="AFA79F"/>
    <a:srgbClr val="372A1A"/>
    <a:srgbClr val="A91C49"/>
    <a:srgbClr val="6C97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0" autoAdjust="0"/>
    <p:restoredTop sz="79134" autoAdjust="0"/>
  </p:normalViewPr>
  <p:slideViewPr>
    <p:cSldViewPr snapToGrid="0">
      <p:cViewPr varScale="1">
        <p:scale>
          <a:sx n="65" d="100"/>
          <a:sy n="65" d="100"/>
        </p:scale>
        <p:origin x="68"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BADBB7-EBD2-4A46-8945-290D31216649}" type="doc">
      <dgm:prSet loTypeId="urn:microsoft.com/office/officeart/2005/8/layout/hList9" loCatId="list" qsTypeId="urn:microsoft.com/office/officeart/2005/8/quickstyle/simple1" qsCatId="simple" csTypeId="urn:microsoft.com/office/officeart/2005/8/colors/colorful1" csCatId="colorful" phldr="1"/>
      <dgm:spPr/>
      <dgm:t>
        <a:bodyPr/>
        <a:lstStyle/>
        <a:p>
          <a:endParaRPr lang="nl-NL"/>
        </a:p>
      </dgm:t>
    </dgm:pt>
    <dgm:pt modelId="{9C53D7B6-E066-49D4-920A-9E1EE38A103B}">
      <dgm:prSet phldrT="[Tekst]"/>
      <dgm:spPr/>
      <dgm:t>
        <a:bodyPr/>
        <a:lstStyle/>
        <a:p>
          <a:r>
            <a:rPr lang="nl-NL" dirty="0"/>
            <a:t>Docent</a:t>
          </a:r>
        </a:p>
      </dgm:t>
    </dgm:pt>
    <dgm:pt modelId="{A981DE8A-CAE4-4123-B326-E9C2B1ABE34B}" type="parTrans" cxnId="{44B1F814-8F25-4D2E-930E-9CCB03D7EF8E}">
      <dgm:prSet/>
      <dgm:spPr/>
      <dgm:t>
        <a:bodyPr/>
        <a:lstStyle/>
        <a:p>
          <a:endParaRPr lang="nl-NL"/>
        </a:p>
      </dgm:t>
    </dgm:pt>
    <dgm:pt modelId="{C46AF337-A49A-4225-8633-8B7B70374FE9}" type="sibTrans" cxnId="{44B1F814-8F25-4D2E-930E-9CCB03D7EF8E}">
      <dgm:prSet/>
      <dgm:spPr/>
      <dgm:t>
        <a:bodyPr/>
        <a:lstStyle/>
        <a:p>
          <a:endParaRPr lang="nl-NL"/>
        </a:p>
      </dgm:t>
    </dgm:pt>
    <dgm:pt modelId="{2CA1D65D-4C51-4844-B746-945A674DDE75}">
      <dgm:prSet phldrT="[Tekst]"/>
      <dgm:spPr/>
      <dgm:t>
        <a:bodyPr/>
        <a:lstStyle/>
        <a:p>
          <a:r>
            <a:rPr lang="nl-NL" dirty="0"/>
            <a:t>Maakt opdracht</a:t>
          </a:r>
        </a:p>
      </dgm:t>
    </dgm:pt>
    <dgm:pt modelId="{F31DCF4B-F51A-4A00-9190-0F30D08CB8C1}" type="parTrans" cxnId="{73EECF82-755C-40B5-BB2E-CE9F3CC5EEE5}">
      <dgm:prSet/>
      <dgm:spPr/>
      <dgm:t>
        <a:bodyPr/>
        <a:lstStyle/>
        <a:p>
          <a:endParaRPr lang="nl-NL"/>
        </a:p>
      </dgm:t>
    </dgm:pt>
    <dgm:pt modelId="{389FBE88-D70B-42E5-955B-FEE6FFA028FF}" type="sibTrans" cxnId="{73EECF82-755C-40B5-BB2E-CE9F3CC5EEE5}">
      <dgm:prSet/>
      <dgm:spPr/>
      <dgm:t>
        <a:bodyPr/>
        <a:lstStyle/>
        <a:p>
          <a:endParaRPr lang="nl-NL"/>
        </a:p>
      </dgm:t>
    </dgm:pt>
    <dgm:pt modelId="{77C1066A-1436-4A87-9AD2-0C6A18F21D07}">
      <dgm:prSet phldrT="[Tekst]"/>
      <dgm:spPr/>
      <dgm:t>
        <a:bodyPr/>
        <a:lstStyle/>
        <a:p>
          <a:r>
            <a:rPr lang="nl-NL" dirty="0"/>
            <a:t>Bepaalt aantal feedback</a:t>
          </a:r>
        </a:p>
      </dgm:t>
    </dgm:pt>
    <dgm:pt modelId="{153D2663-EAEE-4977-9F42-FE8885B0E8A3}" type="parTrans" cxnId="{1CC40396-5F33-43F4-AAC5-2B6823E725D9}">
      <dgm:prSet/>
      <dgm:spPr/>
      <dgm:t>
        <a:bodyPr/>
        <a:lstStyle/>
        <a:p>
          <a:endParaRPr lang="nl-NL"/>
        </a:p>
      </dgm:t>
    </dgm:pt>
    <dgm:pt modelId="{E2277708-8A7A-454D-8DC9-E7AA46E9D2A2}" type="sibTrans" cxnId="{1CC40396-5F33-43F4-AAC5-2B6823E725D9}">
      <dgm:prSet/>
      <dgm:spPr/>
      <dgm:t>
        <a:bodyPr/>
        <a:lstStyle/>
        <a:p>
          <a:endParaRPr lang="nl-NL"/>
        </a:p>
      </dgm:t>
    </dgm:pt>
    <dgm:pt modelId="{7ADD63B3-618C-4B2E-87A7-0B0F48ED1C93}">
      <dgm:prSet/>
      <dgm:spPr/>
      <dgm:t>
        <a:bodyPr/>
        <a:lstStyle/>
        <a:p>
          <a:r>
            <a:rPr lang="nl-NL" dirty="0"/>
            <a:t>Bepaalt vorm feedback</a:t>
          </a:r>
        </a:p>
      </dgm:t>
    </dgm:pt>
    <dgm:pt modelId="{BFBAFC65-7FCC-4A2C-8F48-5052CA54E2D5}" type="parTrans" cxnId="{5D76FE96-58B8-4D14-80C3-D2A5096DEF84}">
      <dgm:prSet/>
      <dgm:spPr/>
      <dgm:t>
        <a:bodyPr/>
        <a:lstStyle/>
        <a:p>
          <a:endParaRPr lang="nl-NL"/>
        </a:p>
      </dgm:t>
    </dgm:pt>
    <dgm:pt modelId="{3179CFC6-D78F-4989-ABFC-1DBC037E6E8B}" type="sibTrans" cxnId="{5D76FE96-58B8-4D14-80C3-D2A5096DEF84}">
      <dgm:prSet/>
      <dgm:spPr/>
      <dgm:t>
        <a:bodyPr/>
        <a:lstStyle/>
        <a:p>
          <a:endParaRPr lang="nl-NL"/>
        </a:p>
      </dgm:t>
    </dgm:pt>
    <dgm:pt modelId="{9C1B7F56-FED5-44D1-85A1-4E14ECFDAF22}">
      <dgm:prSet/>
      <dgm:spPr/>
      <dgm:t>
        <a:bodyPr/>
        <a:lstStyle/>
        <a:p>
          <a:r>
            <a:rPr lang="nl-NL" dirty="0"/>
            <a:t>Bepaalt start/einde fasen</a:t>
          </a:r>
        </a:p>
      </dgm:t>
    </dgm:pt>
    <dgm:pt modelId="{079B3F89-F71A-4952-945E-BDF5C53AA0F2}" type="parTrans" cxnId="{71AEFA75-E3AD-4007-9011-A7936DBFE160}">
      <dgm:prSet/>
      <dgm:spPr/>
      <dgm:t>
        <a:bodyPr/>
        <a:lstStyle/>
        <a:p>
          <a:endParaRPr lang="nl-NL"/>
        </a:p>
      </dgm:t>
    </dgm:pt>
    <dgm:pt modelId="{4527D138-3105-431D-B36A-101CD779D759}" type="sibTrans" cxnId="{71AEFA75-E3AD-4007-9011-A7936DBFE160}">
      <dgm:prSet/>
      <dgm:spPr/>
      <dgm:t>
        <a:bodyPr/>
        <a:lstStyle/>
        <a:p>
          <a:endParaRPr lang="nl-NL"/>
        </a:p>
      </dgm:t>
    </dgm:pt>
    <dgm:pt modelId="{F0AEB53D-C49F-4051-9D0C-5D0CC8167275}">
      <dgm:prSet/>
      <dgm:spPr/>
      <dgm:t>
        <a:bodyPr/>
        <a:lstStyle/>
        <a:p>
          <a:r>
            <a:rPr lang="nl-NL" dirty="0"/>
            <a:t>Bepaalt </a:t>
          </a:r>
          <a:r>
            <a:rPr lang="nl-NL" dirty="0" err="1"/>
            <a:t>resultaat-bepaling</a:t>
          </a:r>
          <a:endParaRPr lang="nl-NL" dirty="0"/>
        </a:p>
      </dgm:t>
    </dgm:pt>
    <dgm:pt modelId="{02F4E502-7370-47F8-9842-93505F2B1F0C}" type="parTrans" cxnId="{AB7DAB81-873D-4DDB-99A2-FB879D09DCB1}">
      <dgm:prSet/>
      <dgm:spPr/>
      <dgm:t>
        <a:bodyPr/>
        <a:lstStyle/>
        <a:p>
          <a:endParaRPr lang="nl-NL"/>
        </a:p>
      </dgm:t>
    </dgm:pt>
    <dgm:pt modelId="{B6184DCA-AC11-4C4F-A609-4BBF5E60C3C1}" type="sibTrans" cxnId="{AB7DAB81-873D-4DDB-99A2-FB879D09DCB1}">
      <dgm:prSet/>
      <dgm:spPr/>
      <dgm:t>
        <a:bodyPr/>
        <a:lstStyle/>
        <a:p>
          <a:endParaRPr lang="nl-NL"/>
        </a:p>
      </dgm:t>
    </dgm:pt>
    <dgm:pt modelId="{BD3D7CD6-0B72-49E5-8174-E6F43CDE1DBC}" type="pres">
      <dgm:prSet presAssocID="{83BADBB7-EBD2-4A46-8945-290D31216649}" presName="list" presStyleCnt="0">
        <dgm:presLayoutVars>
          <dgm:dir/>
          <dgm:animLvl val="lvl"/>
        </dgm:presLayoutVars>
      </dgm:prSet>
      <dgm:spPr/>
    </dgm:pt>
    <dgm:pt modelId="{15918986-00A3-4CC8-8988-4265B2E5654C}" type="pres">
      <dgm:prSet presAssocID="{9C53D7B6-E066-49D4-920A-9E1EE38A103B}" presName="posSpace" presStyleCnt="0"/>
      <dgm:spPr/>
    </dgm:pt>
    <dgm:pt modelId="{18598944-2E19-4D0C-A897-20C4F6563C08}" type="pres">
      <dgm:prSet presAssocID="{9C53D7B6-E066-49D4-920A-9E1EE38A103B}" presName="vertFlow" presStyleCnt="0"/>
      <dgm:spPr/>
    </dgm:pt>
    <dgm:pt modelId="{291AFCE3-19FE-4332-B056-EC2D0C6D1086}" type="pres">
      <dgm:prSet presAssocID="{9C53D7B6-E066-49D4-920A-9E1EE38A103B}" presName="topSpace" presStyleCnt="0"/>
      <dgm:spPr/>
    </dgm:pt>
    <dgm:pt modelId="{439D794A-D8D6-4154-BDC8-31485AE2A1FE}" type="pres">
      <dgm:prSet presAssocID="{9C53D7B6-E066-49D4-920A-9E1EE38A103B}" presName="firstComp" presStyleCnt="0"/>
      <dgm:spPr/>
    </dgm:pt>
    <dgm:pt modelId="{253C875F-84F6-4F41-82C4-CC55BBFE686B}" type="pres">
      <dgm:prSet presAssocID="{9C53D7B6-E066-49D4-920A-9E1EE38A103B}" presName="firstChild" presStyleLbl="bgAccFollowNode1" presStyleIdx="0" presStyleCnt="5" custScaleX="186949" custScaleY="131496" custLinFactNeighborX="784" custLinFactNeighborY="-1619"/>
      <dgm:spPr/>
    </dgm:pt>
    <dgm:pt modelId="{D12D8906-39CB-417C-A81F-9C7A87E7C1A4}" type="pres">
      <dgm:prSet presAssocID="{9C53D7B6-E066-49D4-920A-9E1EE38A103B}" presName="firstChildTx" presStyleLbl="bgAccFollowNode1" presStyleIdx="0" presStyleCnt="5">
        <dgm:presLayoutVars>
          <dgm:bulletEnabled val="1"/>
        </dgm:presLayoutVars>
      </dgm:prSet>
      <dgm:spPr/>
    </dgm:pt>
    <dgm:pt modelId="{C34DFD25-4CAA-48DA-898F-E5DF8D1E6105}" type="pres">
      <dgm:prSet presAssocID="{77C1066A-1436-4A87-9AD2-0C6A18F21D07}" presName="comp" presStyleCnt="0"/>
      <dgm:spPr/>
    </dgm:pt>
    <dgm:pt modelId="{4E431127-A770-4958-BC47-621755E5EEFB}" type="pres">
      <dgm:prSet presAssocID="{77C1066A-1436-4A87-9AD2-0C6A18F21D07}" presName="child" presStyleLbl="bgAccFollowNode1" presStyleIdx="1" presStyleCnt="5" custScaleX="186949" custScaleY="131496"/>
      <dgm:spPr/>
    </dgm:pt>
    <dgm:pt modelId="{15FDEABC-EE66-47F4-9FDE-001FE2AAF61F}" type="pres">
      <dgm:prSet presAssocID="{77C1066A-1436-4A87-9AD2-0C6A18F21D07}" presName="childTx" presStyleLbl="bgAccFollowNode1" presStyleIdx="1" presStyleCnt="5">
        <dgm:presLayoutVars>
          <dgm:bulletEnabled val="1"/>
        </dgm:presLayoutVars>
      </dgm:prSet>
      <dgm:spPr/>
    </dgm:pt>
    <dgm:pt modelId="{63540FFE-565E-4429-8411-2FDB03756903}" type="pres">
      <dgm:prSet presAssocID="{7ADD63B3-618C-4B2E-87A7-0B0F48ED1C93}" presName="comp" presStyleCnt="0"/>
      <dgm:spPr/>
    </dgm:pt>
    <dgm:pt modelId="{63F8129A-FF37-4CD3-9EB2-91C1CB793FF9}" type="pres">
      <dgm:prSet presAssocID="{7ADD63B3-618C-4B2E-87A7-0B0F48ED1C93}" presName="child" presStyleLbl="bgAccFollowNode1" presStyleIdx="2" presStyleCnt="5" custScaleX="186949" custScaleY="131496"/>
      <dgm:spPr/>
    </dgm:pt>
    <dgm:pt modelId="{8A87A77D-86F3-4842-86E2-6AC387F1AD9A}" type="pres">
      <dgm:prSet presAssocID="{7ADD63B3-618C-4B2E-87A7-0B0F48ED1C93}" presName="childTx" presStyleLbl="bgAccFollowNode1" presStyleIdx="2" presStyleCnt="5">
        <dgm:presLayoutVars>
          <dgm:bulletEnabled val="1"/>
        </dgm:presLayoutVars>
      </dgm:prSet>
      <dgm:spPr/>
    </dgm:pt>
    <dgm:pt modelId="{04F88349-57F3-4CBF-8F91-8267E29590A2}" type="pres">
      <dgm:prSet presAssocID="{9C1B7F56-FED5-44D1-85A1-4E14ECFDAF22}" presName="comp" presStyleCnt="0"/>
      <dgm:spPr/>
    </dgm:pt>
    <dgm:pt modelId="{1AE18D81-D328-46C2-8F17-8FABE5FD4E45}" type="pres">
      <dgm:prSet presAssocID="{9C1B7F56-FED5-44D1-85A1-4E14ECFDAF22}" presName="child" presStyleLbl="bgAccFollowNode1" presStyleIdx="3" presStyleCnt="5" custScaleX="186949" custScaleY="131496"/>
      <dgm:spPr/>
    </dgm:pt>
    <dgm:pt modelId="{9BDB707D-52DA-468A-8B9C-012C7380DC9F}" type="pres">
      <dgm:prSet presAssocID="{9C1B7F56-FED5-44D1-85A1-4E14ECFDAF22}" presName="childTx" presStyleLbl="bgAccFollowNode1" presStyleIdx="3" presStyleCnt="5">
        <dgm:presLayoutVars>
          <dgm:bulletEnabled val="1"/>
        </dgm:presLayoutVars>
      </dgm:prSet>
      <dgm:spPr/>
    </dgm:pt>
    <dgm:pt modelId="{73644B77-E268-4A41-ABEA-1734E4138DD3}" type="pres">
      <dgm:prSet presAssocID="{F0AEB53D-C49F-4051-9D0C-5D0CC8167275}" presName="comp" presStyleCnt="0"/>
      <dgm:spPr/>
    </dgm:pt>
    <dgm:pt modelId="{7FB73B2C-0179-4D04-AC7B-EEE97CEBB408}" type="pres">
      <dgm:prSet presAssocID="{F0AEB53D-C49F-4051-9D0C-5D0CC8167275}" presName="child" presStyleLbl="bgAccFollowNode1" presStyleIdx="4" presStyleCnt="5" custScaleX="186949" custScaleY="131496"/>
      <dgm:spPr/>
    </dgm:pt>
    <dgm:pt modelId="{E56F8B0B-5A55-4948-9C70-51F2D501F8B1}" type="pres">
      <dgm:prSet presAssocID="{F0AEB53D-C49F-4051-9D0C-5D0CC8167275}" presName="childTx" presStyleLbl="bgAccFollowNode1" presStyleIdx="4" presStyleCnt="5">
        <dgm:presLayoutVars>
          <dgm:bulletEnabled val="1"/>
        </dgm:presLayoutVars>
      </dgm:prSet>
      <dgm:spPr/>
    </dgm:pt>
    <dgm:pt modelId="{274FF44B-2919-4DCD-8925-A20FE1F37A94}" type="pres">
      <dgm:prSet presAssocID="{9C53D7B6-E066-49D4-920A-9E1EE38A103B}" presName="negSpace" presStyleCnt="0"/>
      <dgm:spPr/>
    </dgm:pt>
    <dgm:pt modelId="{95E9BF42-2275-4DDA-8E7B-F90CD2363F13}" type="pres">
      <dgm:prSet presAssocID="{9C53D7B6-E066-49D4-920A-9E1EE38A103B}" presName="circle" presStyleLbl="node1" presStyleIdx="0" presStyleCnt="1" custScaleX="167376" custScaleY="160799" custLinFactNeighborX="55341" custLinFactNeighborY="-1014"/>
      <dgm:spPr/>
    </dgm:pt>
  </dgm:ptLst>
  <dgm:cxnLst>
    <dgm:cxn modelId="{44B1F814-8F25-4D2E-930E-9CCB03D7EF8E}" srcId="{83BADBB7-EBD2-4A46-8945-290D31216649}" destId="{9C53D7B6-E066-49D4-920A-9E1EE38A103B}" srcOrd="0" destOrd="0" parTransId="{A981DE8A-CAE4-4123-B326-E9C2B1ABE34B}" sibTransId="{C46AF337-A49A-4225-8633-8B7B70374FE9}"/>
    <dgm:cxn modelId="{0759D11A-0A34-429F-BE6F-8D73F00D401E}" type="presOf" srcId="{77C1066A-1436-4A87-9AD2-0C6A18F21D07}" destId="{15FDEABC-EE66-47F4-9FDE-001FE2AAF61F}" srcOrd="1" destOrd="0" presId="urn:microsoft.com/office/officeart/2005/8/layout/hList9"/>
    <dgm:cxn modelId="{82EB214A-A15D-4ACC-AC34-DA98700C8759}" type="presOf" srcId="{83BADBB7-EBD2-4A46-8945-290D31216649}" destId="{BD3D7CD6-0B72-49E5-8174-E6F43CDE1DBC}" srcOrd="0" destOrd="0" presId="urn:microsoft.com/office/officeart/2005/8/layout/hList9"/>
    <dgm:cxn modelId="{447C754B-DFA6-4DF5-8E48-64D9BF0AAB67}" type="presOf" srcId="{2CA1D65D-4C51-4844-B746-945A674DDE75}" destId="{253C875F-84F6-4F41-82C4-CC55BBFE686B}" srcOrd="0" destOrd="0" presId="urn:microsoft.com/office/officeart/2005/8/layout/hList9"/>
    <dgm:cxn modelId="{4727934B-D058-4012-9DA0-5331215303EA}" type="presOf" srcId="{9C1B7F56-FED5-44D1-85A1-4E14ECFDAF22}" destId="{9BDB707D-52DA-468A-8B9C-012C7380DC9F}" srcOrd="1" destOrd="0" presId="urn:microsoft.com/office/officeart/2005/8/layout/hList9"/>
    <dgm:cxn modelId="{E2EA4871-79A7-4A63-8070-140B411CEDD5}" type="presOf" srcId="{F0AEB53D-C49F-4051-9D0C-5D0CC8167275}" destId="{7FB73B2C-0179-4D04-AC7B-EEE97CEBB408}" srcOrd="0" destOrd="0" presId="urn:microsoft.com/office/officeart/2005/8/layout/hList9"/>
    <dgm:cxn modelId="{71AEFA75-E3AD-4007-9011-A7936DBFE160}" srcId="{9C53D7B6-E066-49D4-920A-9E1EE38A103B}" destId="{9C1B7F56-FED5-44D1-85A1-4E14ECFDAF22}" srcOrd="3" destOrd="0" parTransId="{079B3F89-F71A-4952-945E-BDF5C53AA0F2}" sibTransId="{4527D138-3105-431D-B36A-101CD779D759}"/>
    <dgm:cxn modelId="{AB7DAB81-873D-4DDB-99A2-FB879D09DCB1}" srcId="{9C53D7B6-E066-49D4-920A-9E1EE38A103B}" destId="{F0AEB53D-C49F-4051-9D0C-5D0CC8167275}" srcOrd="4" destOrd="0" parTransId="{02F4E502-7370-47F8-9842-93505F2B1F0C}" sibTransId="{B6184DCA-AC11-4C4F-A609-4BBF5E60C3C1}"/>
    <dgm:cxn modelId="{73EECF82-755C-40B5-BB2E-CE9F3CC5EEE5}" srcId="{9C53D7B6-E066-49D4-920A-9E1EE38A103B}" destId="{2CA1D65D-4C51-4844-B746-945A674DDE75}" srcOrd="0" destOrd="0" parTransId="{F31DCF4B-F51A-4A00-9190-0F30D08CB8C1}" sibTransId="{389FBE88-D70B-42E5-955B-FEE6FFA028FF}"/>
    <dgm:cxn modelId="{1010A293-C46D-4C78-903B-6B9D0E0EC31F}" type="presOf" srcId="{7ADD63B3-618C-4B2E-87A7-0B0F48ED1C93}" destId="{63F8129A-FF37-4CD3-9EB2-91C1CB793FF9}" srcOrd="0" destOrd="0" presId="urn:microsoft.com/office/officeart/2005/8/layout/hList9"/>
    <dgm:cxn modelId="{1CC40396-5F33-43F4-AAC5-2B6823E725D9}" srcId="{9C53D7B6-E066-49D4-920A-9E1EE38A103B}" destId="{77C1066A-1436-4A87-9AD2-0C6A18F21D07}" srcOrd="1" destOrd="0" parTransId="{153D2663-EAEE-4977-9F42-FE8885B0E8A3}" sibTransId="{E2277708-8A7A-454D-8DC9-E7AA46E9D2A2}"/>
    <dgm:cxn modelId="{5D76FE96-58B8-4D14-80C3-D2A5096DEF84}" srcId="{9C53D7B6-E066-49D4-920A-9E1EE38A103B}" destId="{7ADD63B3-618C-4B2E-87A7-0B0F48ED1C93}" srcOrd="2" destOrd="0" parTransId="{BFBAFC65-7FCC-4A2C-8F48-5052CA54E2D5}" sibTransId="{3179CFC6-D78F-4989-ABFC-1DBC037E6E8B}"/>
    <dgm:cxn modelId="{2D1980BF-F4D2-4152-8657-CC622867A412}" type="presOf" srcId="{9C1B7F56-FED5-44D1-85A1-4E14ECFDAF22}" destId="{1AE18D81-D328-46C2-8F17-8FABE5FD4E45}" srcOrd="0" destOrd="0" presId="urn:microsoft.com/office/officeart/2005/8/layout/hList9"/>
    <dgm:cxn modelId="{BE5755C3-1EF0-46F4-B832-7E1A7B70CF2E}" type="presOf" srcId="{77C1066A-1436-4A87-9AD2-0C6A18F21D07}" destId="{4E431127-A770-4958-BC47-621755E5EEFB}" srcOrd="0" destOrd="0" presId="urn:microsoft.com/office/officeart/2005/8/layout/hList9"/>
    <dgm:cxn modelId="{4BC814E4-E673-488F-9A81-E6D546A6631B}" type="presOf" srcId="{2CA1D65D-4C51-4844-B746-945A674DDE75}" destId="{D12D8906-39CB-417C-A81F-9C7A87E7C1A4}" srcOrd="1" destOrd="0" presId="urn:microsoft.com/office/officeart/2005/8/layout/hList9"/>
    <dgm:cxn modelId="{806108E9-61CB-4672-8832-018FA718F882}" type="presOf" srcId="{F0AEB53D-C49F-4051-9D0C-5D0CC8167275}" destId="{E56F8B0B-5A55-4948-9C70-51F2D501F8B1}" srcOrd="1" destOrd="0" presId="urn:microsoft.com/office/officeart/2005/8/layout/hList9"/>
    <dgm:cxn modelId="{679922E9-D243-49F5-9477-AC4E959F0346}" type="presOf" srcId="{9C53D7B6-E066-49D4-920A-9E1EE38A103B}" destId="{95E9BF42-2275-4DDA-8E7B-F90CD2363F13}" srcOrd="0" destOrd="0" presId="urn:microsoft.com/office/officeart/2005/8/layout/hList9"/>
    <dgm:cxn modelId="{4DD71AFB-F65C-4384-9DAB-B6B59DE60074}" type="presOf" srcId="{7ADD63B3-618C-4B2E-87A7-0B0F48ED1C93}" destId="{8A87A77D-86F3-4842-86E2-6AC387F1AD9A}" srcOrd="1" destOrd="0" presId="urn:microsoft.com/office/officeart/2005/8/layout/hList9"/>
    <dgm:cxn modelId="{EABAEDD0-75DF-45B5-BF78-C59C4A79EE7F}" type="presParOf" srcId="{BD3D7CD6-0B72-49E5-8174-E6F43CDE1DBC}" destId="{15918986-00A3-4CC8-8988-4265B2E5654C}" srcOrd="0" destOrd="0" presId="urn:microsoft.com/office/officeart/2005/8/layout/hList9"/>
    <dgm:cxn modelId="{7E292ABE-0B9D-4364-B542-4867B0CF8DE2}" type="presParOf" srcId="{BD3D7CD6-0B72-49E5-8174-E6F43CDE1DBC}" destId="{18598944-2E19-4D0C-A897-20C4F6563C08}" srcOrd="1" destOrd="0" presId="urn:microsoft.com/office/officeart/2005/8/layout/hList9"/>
    <dgm:cxn modelId="{19AA5A78-BDD0-4EBC-98DA-1134FE06CDD2}" type="presParOf" srcId="{18598944-2E19-4D0C-A897-20C4F6563C08}" destId="{291AFCE3-19FE-4332-B056-EC2D0C6D1086}" srcOrd="0" destOrd="0" presId="urn:microsoft.com/office/officeart/2005/8/layout/hList9"/>
    <dgm:cxn modelId="{AEA7356E-8431-47A7-81E3-AF6AA3B5FA94}" type="presParOf" srcId="{18598944-2E19-4D0C-A897-20C4F6563C08}" destId="{439D794A-D8D6-4154-BDC8-31485AE2A1FE}" srcOrd="1" destOrd="0" presId="urn:microsoft.com/office/officeart/2005/8/layout/hList9"/>
    <dgm:cxn modelId="{AC6CB718-96AF-429C-9F1E-F41E88FE2446}" type="presParOf" srcId="{439D794A-D8D6-4154-BDC8-31485AE2A1FE}" destId="{253C875F-84F6-4F41-82C4-CC55BBFE686B}" srcOrd="0" destOrd="0" presId="urn:microsoft.com/office/officeart/2005/8/layout/hList9"/>
    <dgm:cxn modelId="{6A092A21-AA9F-4926-80E0-4022C0BA2ABB}" type="presParOf" srcId="{439D794A-D8D6-4154-BDC8-31485AE2A1FE}" destId="{D12D8906-39CB-417C-A81F-9C7A87E7C1A4}" srcOrd="1" destOrd="0" presId="urn:microsoft.com/office/officeart/2005/8/layout/hList9"/>
    <dgm:cxn modelId="{9B6B6AD9-2A55-497D-9361-9B31B40AE09E}" type="presParOf" srcId="{18598944-2E19-4D0C-A897-20C4F6563C08}" destId="{C34DFD25-4CAA-48DA-898F-E5DF8D1E6105}" srcOrd="2" destOrd="0" presId="urn:microsoft.com/office/officeart/2005/8/layout/hList9"/>
    <dgm:cxn modelId="{84EAE2A7-5B6D-49EF-A1F1-8B39AF58EF6F}" type="presParOf" srcId="{C34DFD25-4CAA-48DA-898F-E5DF8D1E6105}" destId="{4E431127-A770-4958-BC47-621755E5EEFB}" srcOrd="0" destOrd="0" presId="urn:microsoft.com/office/officeart/2005/8/layout/hList9"/>
    <dgm:cxn modelId="{A6014A7A-31CF-49DA-BD10-A38D2D9A854F}" type="presParOf" srcId="{C34DFD25-4CAA-48DA-898F-E5DF8D1E6105}" destId="{15FDEABC-EE66-47F4-9FDE-001FE2AAF61F}" srcOrd="1" destOrd="0" presId="urn:microsoft.com/office/officeart/2005/8/layout/hList9"/>
    <dgm:cxn modelId="{CEF365CD-5C52-40B2-9797-AFD9DBDCBC02}" type="presParOf" srcId="{18598944-2E19-4D0C-A897-20C4F6563C08}" destId="{63540FFE-565E-4429-8411-2FDB03756903}" srcOrd="3" destOrd="0" presId="urn:microsoft.com/office/officeart/2005/8/layout/hList9"/>
    <dgm:cxn modelId="{D5ACC96B-A11C-419E-A89A-17622F8A6D36}" type="presParOf" srcId="{63540FFE-565E-4429-8411-2FDB03756903}" destId="{63F8129A-FF37-4CD3-9EB2-91C1CB793FF9}" srcOrd="0" destOrd="0" presId="urn:microsoft.com/office/officeart/2005/8/layout/hList9"/>
    <dgm:cxn modelId="{6CF0E173-1B05-44CC-8856-E73C12909E74}" type="presParOf" srcId="{63540FFE-565E-4429-8411-2FDB03756903}" destId="{8A87A77D-86F3-4842-86E2-6AC387F1AD9A}" srcOrd="1" destOrd="0" presId="urn:microsoft.com/office/officeart/2005/8/layout/hList9"/>
    <dgm:cxn modelId="{B9EC26D9-5455-465C-A88C-5AE25BCC9901}" type="presParOf" srcId="{18598944-2E19-4D0C-A897-20C4F6563C08}" destId="{04F88349-57F3-4CBF-8F91-8267E29590A2}" srcOrd="4" destOrd="0" presId="urn:microsoft.com/office/officeart/2005/8/layout/hList9"/>
    <dgm:cxn modelId="{E2B95F31-1597-4B36-A969-AE1676F50D58}" type="presParOf" srcId="{04F88349-57F3-4CBF-8F91-8267E29590A2}" destId="{1AE18D81-D328-46C2-8F17-8FABE5FD4E45}" srcOrd="0" destOrd="0" presId="urn:microsoft.com/office/officeart/2005/8/layout/hList9"/>
    <dgm:cxn modelId="{83AE2AA3-26BD-4942-AAF2-1B1C9DD0921D}" type="presParOf" srcId="{04F88349-57F3-4CBF-8F91-8267E29590A2}" destId="{9BDB707D-52DA-468A-8B9C-012C7380DC9F}" srcOrd="1" destOrd="0" presId="urn:microsoft.com/office/officeart/2005/8/layout/hList9"/>
    <dgm:cxn modelId="{C74A9D12-4F22-4390-A6B2-B5F808CD93E1}" type="presParOf" srcId="{18598944-2E19-4D0C-A897-20C4F6563C08}" destId="{73644B77-E268-4A41-ABEA-1734E4138DD3}" srcOrd="5" destOrd="0" presId="urn:microsoft.com/office/officeart/2005/8/layout/hList9"/>
    <dgm:cxn modelId="{073181CD-5A42-49B8-AE98-C6D4D22C3AE6}" type="presParOf" srcId="{73644B77-E268-4A41-ABEA-1734E4138DD3}" destId="{7FB73B2C-0179-4D04-AC7B-EEE97CEBB408}" srcOrd="0" destOrd="0" presId="urn:microsoft.com/office/officeart/2005/8/layout/hList9"/>
    <dgm:cxn modelId="{A86A65B7-4134-4E14-B736-6DE1CB92414D}" type="presParOf" srcId="{73644B77-E268-4A41-ABEA-1734E4138DD3}" destId="{E56F8B0B-5A55-4948-9C70-51F2D501F8B1}" srcOrd="1" destOrd="0" presId="urn:microsoft.com/office/officeart/2005/8/layout/hList9"/>
    <dgm:cxn modelId="{D29633E3-6876-4597-A9D3-2692BB3FE870}" type="presParOf" srcId="{BD3D7CD6-0B72-49E5-8174-E6F43CDE1DBC}" destId="{274FF44B-2919-4DCD-8925-A20FE1F37A94}" srcOrd="2" destOrd="0" presId="urn:microsoft.com/office/officeart/2005/8/layout/hList9"/>
    <dgm:cxn modelId="{9544CC56-609A-4527-8A00-24879F299F8F}" type="presParOf" srcId="{BD3D7CD6-0B72-49E5-8174-E6F43CDE1DBC}" destId="{95E9BF42-2275-4DDA-8E7B-F90CD2363F13}"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C875F-84F6-4F41-82C4-CC55BBFE686B}">
      <dsp:nvSpPr>
        <dsp:cNvPr id="0" name=""/>
        <dsp:cNvSpPr/>
      </dsp:nvSpPr>
      <dsp:spPr>
        <a:xfrm>
          <a:off x="1852631" y="299781"/>
          <a:ext cx="4067976" cy="102087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l" defTabSz="1022350">
            <a:lnSpc>
              <a:spcPct val="90000"/>
            </a:lnSpc>
            <a:spcBef>
              <a:spcPct val="0"/>
            </a:spcBef>
            <a:spcAft>
              <a:spcPct val="35000"/>
            </a:spcAft>
            <a:buNone/>
          </a:pPr>
          <a:r>
            <a:rPr lang="nl-NL" sz="2300" kern="1200" dirty="0"/>
            <a:t>Maakt opdracht</a:t>
          </a:r>
        </a:p>
      </dsp:txBody>
      <dsp:txXfrm>
        <a:off x="2503507" y="299781"/>
        <a:ext cx="3417100" cy="1020870"/>
      </dsp:txXfrm>
    </dsp:sp>
    <dsp:sp modelId="{4E431127-A770-4958-BC47-621755E5EEFB}">
      <dsp:nvSpPr>
        <dsp:cNvPr id="0" name=""/>
        <dsp:cNvSpPr/>
      </dsp:nvSpPr>
      <dsp:spPr>
        <a:xfrm>
          <a:off x="1835571" y="1333220"/>
          <a:ext cx="4067976" cy="102087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l" defTabSz="1022350">
            <a:lnSpc>
              <a:spcPct val="90000"/>
            </a:lnSpc>
            <a:spcBef>
              <a:spcPct val="0"/>
            </a:spcBef>
            <a:spcAft>
              <a:spcPct val="35000"/>
            </a:spcAft>
            <a:buNone/>
          </a:pPr>
          <a:r>
            <a:rPr lang="nl-NL" sz="2300" kern="1200" dirty="0"/>
            <a:t>Bepaalt aantal feedback</a:t>
          </a:r>
        </a:p>
      </dsp:txBody>
      <dsp:txXfrm>
        <a:off x="2486448" y="1333220"/>
        <a:ext cx="3417100" cy="1020870"/>
      </dsp:txXfrm>
    </dsp:sp>
    <dsp:sp modelId="{63F8129A-FF37-4CD3-9EB2-91C1CB793FF9}">
      <dsp:nvSpPr>
        <dsp:cNvPr id="0" name=""/>
        <dsp:cNvSpPr/>
      </dsp:nvSpPr>
      <dsp:spPr>
        <a:xfrm>
          <a:off x="1835571" y="2354090"/>
          <a:ext cx="4067976" cy="102087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marL="0" lvl="0" indent="0" algn="l" defTabSz="977900">
            <a:lnSpc>
              <a:spcPct val="90000"/>
            </a:lnSpc>
            <a:spcBef>
              <a:spcPct val="0"/>
            </a:spcBef>
            <a:spcAft>
              <a:spcPct val="35000"/>
            </a:spcAft>
            <a:buNone/>
          </a:pPr>
          <a:r>
            <a:rPr lang="nl-NL" sz="2200" kern="1200" dirty="0"/>
            <a:t>Bepaalt vorm feedback</a:t>
          </a:r>
        </a:p>
      </dsp:txBody>
      <dsp:txXfrm>
        <a:off x="2486448" y="2354090"/>
        <a:ext cx="3417100" cy="1020870"/>
      </dsp:txXfrm>
    </dsp:sp>
    <dsp:sp modelId="{1AE18D81-D328-46C2-8F17-8FABE5FD4E45}">
      <dsp:nvSpPr>
        <dsp:cNvPr id="0" name=""/>
        <dsp:cNvSpPr/>
      </dsp:nvSpPr>
      <dsp:spPr>
        <a:xfrm>
          <a:off x="1835571" y="3374961"/>
          <a:ext cx="4067976" cy="102087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nl-NL" sz="2100" kern="1200" dirty="0"/>
            <a:t>Bepaalt start/einde fasen</a:t>
          </a:r>
        </a:p>
      </dsp:txBody>
      <dsp:txXfrm>
        <a:off x="2486448" y="3374961"/>
        <a:ext cx="3417100" cy="1020870"/>
      </dsp:txXfrm>
    </dsp:sp>
    <dsp:sp modelId="{7FB73B2C-0179-4D04-AC7B-EEE97CEBB408}">
      <dsp:nvSpPr>
        <dsp:cNvPr id="0" name=""/>
        <dsp:cNvSpPr/>
      </dsp:nvSpPr>
      <dsp:spPr>
        <a:xfrm>
          <a:off x="1835571" y="4395831"/>
          <a:ext cx="4067976" cy="1020870"/>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nl-NL" sz="2100" kern="1200" dirty="0"/>
            <a:t>Bepaalt </a:t>
          </a:r>
          <a:r>
            <a:rPr lang="nl-NL" sz="2100" kern="1200" dirty="0" err="1"/>
            <a:t>resultaat-bepaling</a:t>
          </a:r>
          <a:endParaRPr lang="nl-NL" sz="2100" kern="1200" dirty="0"/>
        </a:p>
      </dsp:txBody>
      <dsp:txXfrm>
        <a:off x="2486448" y="4395831"/>
        <a:ext cx="3417100" cy="1020870"/>
      </dsp:txXfrm>
    </dsp:sp>
    <dsp:sp modelId="{95E9BF42-2275-4DDA-8E7B-F90CD2363F13}">
      <dsp:nvSpPr>
        <dsp:cNvPr id="0" name=""/>
        <dsp:cNvSpPr/>
      </dsp:nvSpPr>
      <dsp:spPr>
        <a:xfrm>
          <a:off x="5106512" y="0"/>
          <a:ext cx="1298775" cy="124774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nl-NL" sz="2400" kern="1200" dirty="0"/>
            <a:t>Docent</a:t>
          </a:r>
        </a:p>
      </dsp:txBody>
      <dsp:txXfrm>
        <a:off x="5296713" y="182727"/>
        <a:ext cx="918373" cy="882286"/>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282B69-9ACD-494A-985B-89A4E5FF4E2B}" type="datetimeFigureOut">
              <a:rPr lang="nl-NL" smtClean="0"/>
              <a:t>8-10-2017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BA0EF-D5AC-4A22-B954-F3D60CE7A899}" type="slidenum">
              <a:rPr lang="nl-NL" smtClean="0"/>
              <a:t>‹nr.›</a:t>
            </a:fld>
            <a:endParaRPr lang="nl-NL"/>
          </a:p>
        </p:txBody>
      </p:sp>
    </p:spTree>
    <p:extLst>
      <p:ext uri="{BB962C8B-B14F-4D97-AF65-F5344CB8AC3E}">
        <p14:creationId xmlns:p14="http://schemas.microsoft.com/office/powerpoint/2010/main" val="155513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Wij zijn Jolanda van der Ven en</a:t>
            </a:r>
            <a:r>
              <a:rPr lang="nl-NL" baseline="0" dirty="0"/>
              <a:t> </a:t>
            </a:r>
            <a:r>
              <a:rPr lang="nl-NL" dirty="0"/>
              <a:t>Linda le Grand. Jolanda is bij ons docent Nederlands in de bovenbouw en ik ben ICT-ambassadeur hier op school. Dat betekent dat ik me bezighoud</a:t>
            </a:r>
            <a:r>
              <a:rPr lang="nl-NL" baseline="0" dirty="0"/>
              <a:t> met het snijvlak van onderwijs en ICT. Ik sta nu voor het tweede jaar niet meer voor de klas en heb PeerScholar dus niet in de klas kunnen gebruiken. Jolanda uiteraard wel. </a:t>
            </a:r>
            <a:r>
              <a:rPr lang="nl-NL" dirty="0"/>
              <a:t>Ik zal iets vertellen</a:t>
            </a:r>
            <a:r>
              <a:rPr lang="nl-NL" baseline="0" dirty="0"/>
              <a:t> over de achtergrond van het </a:t>
            </a:r>
            <a:r>
              <a:rPr lang="nl-NL" baseline="0" dirty="0" err="1"/>
              <a:t>Peerscholar</a:t>
            </a:r>
            <a:r>
              <a:rPr lang="nl-NL" baseline="0" dirty="0"/>
              <a:t> project bij ons op school en Jolanda gaat straks in op de echte ervaringen met PeerScholar.</a:t>
            </a:r>
            <a:endParaRPr lang="nl-NL" dirty="0"/>
          </a:p>
        </p:txBody>
      </p:sp>
      <p:sp>
        <p:nvSpPr>
          <p:cNvPr id="4" name="Tijdelijke aanduiding voor dianummer 3"/>
          <p:cNvSpPr>
            <a:spLocks noGrp="1"/>
          </p:cNvSpPr>
          <p:nvPr>
            <p:ph type="sldNum" sz="quarter" idx="10"/>
          </p:nvPr>
        </p:nvSpPr>
        <p:spPr/>
        <p:txBody>
          <a:bodyPr/>
          <a:lstStyle/>
          <a:p>
            <a:fld id="{1CFBA0EF-D5AC-4A22-B954-F3D60CE7A899}" type="slidenum">
              <a:rPr lang="nl-NL" smtClean="0"/>
              <a:t>1</a:t>
            </a:fld>
            <a:endParaRPr lang="nl-NL"/>
          </a:p>
        </p:txBody>
      </p:sp>
    </p:spTree>
    <p:extLst>
      <p:ext uri="{BB962C8B-B14F-4D97-AF65-F5344CB8AC3E}">
        <p14:creationId xmlns:p14="http://schemas.microsoft.com/office/powerpoint/2010/main" val="4187382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CFBA0EF-D5AC-4A22-B954-F3D60CE7A899}" type="slidenum">
              <a:rPr lang="nl-NL" smtClean="0"/>
              <a:t>3</a:t>
            </a:fld>
            <a:endParaRPr lang="nl-NL"/>
          </a:p>
        </p:txBody>
      </p:sp>
    </p:spTree>
    <p:extLst>
      <p:ext uri="{BB962C8B-B14F-4D97-AF65-F5344CB8AC3E}">
        <p14:creationId xmlns:p14="http://schemas.microsoft.com/office/powerpoint/2010/main" val="628008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D7AE89D3-6CC2-49B2-B4A3-262AF709ABB4}" type="datetimeFigureOut">
              <a:rPr lang="nl-NL" smtClean="0"/>
              <a:t>8-10-2017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CE4AC3-F12E-41C6-BF98-DCA29249BDAE}" type="slidenum">
              <a:rPr lang="nl-NL" smtClean="0"/>
              <a:t>‹nr.›</a:t>
            </a:fld>
            <a:endParaRPr lang="nl-NL"/>
          </a:p>
        </p:txBody>
      </p:sp>
    </p:spTree>
    <p:extLst>
      <p:ext uri="{BB962C8B-B14F-4D97-AF65-F5344CB8AC3E}">
        <p14:creationId xmlns:p14="http://schemas.microsoft.com/office/powerpoint/2010/main" val="10327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7AE89D3-6CC2-49B2-B4A3-262AF709ABB4}" type="datetimeFigureOut">
              <a:rPr lang="nl-NL" smtClean="0"/>
              <a:t>8-10-2017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CE4AC3-F12E-41C6-BF98-DCA29249BDAE}" type="slidenum">
              <a:rPr lang="nl-NL" smtClean="0"/>
              <a:t>‹nr.›</a:t>
            </a:fld>
            <a:endParaRPr lang="nl-NL"/>
          </a:p>
        </p:txBody>
      </p:sp>
    </p:spTree>
    <p:extLst>
      <p:ext uri="{BB962C8B-B14F-4D97-AF65-F5344CB8AC3E}">
        <p14:creationId xmlns:p14="http://schemas.microsoft.com/office/powerpoint/2010/main" val="338865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7AE89D3-6CC2-49B2-B4A3-262AF709ABB4}" type="datetimeFigureOut">
              <a:rPr lang="nl-NL" smtClean="0"/>
              <a:t>8-10-2017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CE4AC3-F12E-41C6-BF98-DCA29249BDAE}" type="slidenum">
              <a:rPr lang="nl-NL" smtClean="0"/>
              <a:t>‹nr.›</a:t>
            </a:fld>
            <a:endParaRPr lang="nl-NL"/>
          </a:p>
        </p:txBody>
      </p:sp>
    </p:spTree>
    <p:extLst>
      <p:ext uri="{BB962C8B-B14F-4D97-AF65-F5344CB8AC3E}">
        <p14:creationId xmlns:p14="http://schemas.microsoft.com/office/powerpoint/2010/main" val="2913627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7AE89D3-6CC2-49B2-B4A3-262AF709ABB4}" type="datetimeFigureOut">
              <a:rPr lang="nl-NL" smtClean="0"/>
              <a:t>8-10-2017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CE4AC3-F12E-41C6-BF98-DCA29249BDAE}" type="slidenum">
              <a:rPr lang="nl-NL" smtClean="0"/>
              <a:t>‹nr.›</a:t>
            </a:fld>
            <a:endParaRPr lang="nl-NL"/>
          </a:p>
        </p:txBody>
      </p:sp>
    </p:spTree>
    <p:extLst>
      <p:ext uri="{BB962C8B-B14F-4D97-AF65-F5344CB8AC3E}">
        <p14:creationId xmlns:p14="http://schemas.microsoft.com/office/powerpoint/2010/main" val="3800383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D7AE89D3-6CC2-49B2-B4A3-262AF709ABB4}" type="datetimeFigureOut">
              <a:rPr lang="nl-NL" smtClean="0"/>
              <a:t>8-10-2017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CE4AC3-F12E-41C6-BF98-DCA29249BDAE}" type="slidenum">
              <a:rPr lang="nl-NL" smtClean="0"/>
              <a:t>‹nr.›</a:t>
            </a:fld>
            <a:endParaRPr lang="nl-NL"/>
          </a:p>
        </p:txBody>
      </p:sp>
    </p:spTree>
    <p:extLst>
      <p:ext uri="{BB962C8B-B14F-4D97-AF65-F5344CB8AC3E}">
        <p14:creationId xmlns:p14="http://schemas.microsoft.com/office/powerpoint/2010/main" val="2238182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D7AE89D3-6CC2-49B2-B4A3-262AF709ABB4}" type="datetimeFigureOut">
              <a:rPr lang="nl-NL" smtClean="0"/>
              <a:t>8-10-2017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ACE4AC3-F12E-41C6-BF98-DCA29249BDAE}" type="slidenum">
              <a:rPr lang="nl-NL" smtClean="0"/>
              <a:t>‹nr.›</a:t>
            </a:fld>
            <a:endParaRPr lang="nl-NL"/>
          </a:p>
        </p:txBody>
      </p:sp>
    </p:spTree>
    <p:extLst>
      <p:ext uri="{BB962C8B-B14F-4D97-AF65-F5344CB8AC3E}">
        <p14:creationId xmlns:p14="http://schemas.microsoft.com/office/powerpoint/2010/main" val="3916746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D7AE89D3-6CC2-49B2-B4A3-262AF709ABB4}" type="datetimeFigureOut">
              <a:rPr lang="nl-NL" smtClean="0"/>
              <a:t>8-10-2017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ACE4AC3-F12E-41C6-BF98-DCA29249BDAE}" type="slidenum">
              <a:rPr lang="nl-NL" smtClean="0"/>
              <a:t>‹nr.›</a:t>
            </a:fld>
            <a:endParaRPr lang="nl-NL"/>
          </a:p>
        </p:txBody>
      </p:sp>
    </p:spTree>
    <p:extLst>
      <p:ext uri="{BB962C8B-B14F-4D97-AF65-F5344CB8AC3E}">
        <p14:creationId xmlns:p14="http://schemas.microsoft.com/office/powerpoint/2010/main" val="1730718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D7AE89D3-6CC2-49B2-B4A3-262AF709ABB4}" type="datetimeFigureOut">
              <a:rPr lang="nl-NL" smtClean="0"/>
              <a:t>8-10-2017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ACE4AC3-F12E-41C6-BF98-DCA29249BDAE}" type="slidenum">
              <a:rPr lang="nl-NL" smtClean="0"/>
              <a:t>‹nr.›</a:t>
            </a:fld>
            <a:endParaRPr lang="nl-NL"/>
          </a:p>
        </p:txBody>
      </p:sp>
    </p:spTree>
    <p:extLst>
      <p:ext uri="{BB962C8B-B14F-4D97-AF65-F5344CB8AC3E}">
        <p14:creationId xmlns:p14="http://schemas.microsoft.com/office/powerpoint/2010/main" val="2411432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7AE89D3-6CC2-49B2-B4A3-262AF709ABB4}" type="datetimeFigureOut">
              <a:rPr lang="nl-NL" smtClean="0"/>
              <a:t>8-10-2017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ACE4AC3-F12E-41C6-BF98-DCA29249BDAE}" type="slidenum">
              <a:rPr lang="nl-NL" smtClean="0"/>
              <a:t>‹nr.›</a:t>
            </a:fld>
            <a:endParaRPr lang="nl-NL"/>
          </a:p>
        </p:txBody>
      </p:sp>
    </p:spTree>
    <p:extLst>
      <p:ext uri="{BB962C8B-B14F-4D97-AF65-F5344CB8AC3E}">
        <p14:creationId xmlns:p14="http://schemas.microsoft.com/office/powerpoint/2010/main" val="551146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7AE89D3-6CC2-49B2-B4A3-262AF709ABB4}" type="datetimeFigureOut">
              <a:rPr lang="nl-NL" smtClean="0"/>
              <a:t>8-10-2017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ACE4AC3-F12E-41C6-BF98-DCA29249BDAE}" type="slidenum">
              <a:rPr lang="nl-NL" smtClean="0"/>
              <a:t>‹nr.›</a:t>
            </a:fld>
            <a:endParaRPr lang="nl-NL"/>
          </a:p>
        </p:txBody>
      </p:sp>
    </p:spTree>
    <p:extLst>
      <p:ext uri="{BB962C8B-B14F-4D97-AF65-F5344CB8AC3E}">
        <p14:creationId xmlns:p14="http://schemas.microsoft.com/office/powerpoint/2010/main" val="1522196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7AE89D3-6CC2-49B2-B4A3-262AF709ABB4}" type="datetimeFigureOut">
              <a:rPr lang="nl-NL" smtClean="0"/>
              <a:t>8-10-2017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ACE4AC3-F12E-41C6-BF98-DCA29249BDAE}" type="slidenum">
              <a:rPr lang="nl-NL" smtClean="0"/>
              <a:t>‹nr.›</a:t>
            </a:fld>
            <a:endParaRPr lang="nl-NL"/>
          </a:p>
        </p:txBody>
      </p:sp>
    </p:spTree>
    <p:extLst>
      <p:ext uri="{BB962C8B-B14F-4D97-AF65-F5344CB8AC3E}">
        <p14:creationId xmlns:p14="http://schemas.microsoft.com/office/powerpoint/2010/main" val="96105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E89D3-6CC2-49B2-B4A3-262AF709ABB4}" type="datetimeFigureOut">
              <a:rPr lang="nl-NL" smtClean="0"/>
              <a:t>8-10-2017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E4AC3-F12E-41C6-BF98-DCA29249BDAE}" type="slidenum">
              <a:rPr lang="nl-NL" smtClean="0"/>
              <a:t>‹nr.›</a:t>
            </a:fld>
            <a:endParaRPr lang="nl-NL"/>
          </a:p>
        </p:txBody>
      </p:sp>
    </p:spTree>
    <p:extLst>
      <p:ext uri="{BB962C8B-B14F-4D97-AF65-F5344CB8AC3E}">
        <p14:creationId xmlns:p14="http://schemas.microsoft.com/office/powerpoint/2010/main" val="2584870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L.legrand@hethooghuis.nl" TargetMode="External"/><Relationship Id="rId2" Type="http://schemas.openxmlformats.org/officeDocument/2006/relationships/hyperlink" Target="http://maken.wikiwijs.nl/9642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visible-learning.org/nvd3/visualize/hattie-ranking-interactive-2009-2011-2015.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visible-learning.org/glossary/#5_Providing_formative_evaluation" TargetMode="External"/><Relationship Id="rId4" Type="http://schemas.openxmlformats.org/officeDocument/2006/relationships/hyperlink" Target="http://visible-learning.org/glossary/#10_Feedbac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9328" y="365125"/>
            <a:ext cx="10515600" cy="1325563"/>
          </a:xfrm>
        </p:spPr>
        <p:txBody>
          <a:bodyPr/>
          <a:lstStyle/>
          <a:p>
            <a:r>
              <a:rPr lang="nl-NL" dirty="0">
                <a:solidFill>
                  <a:srgbClr val="542A84"/>
                </a:solidFill>
                <a:latin typeface="Arial Rounded MT Bold" panose="020F0704030504030204" pitchFamily="34" charset="0"/>
              </a:rPr>
              <a:t>peerScholar versie 3</a:t>
            </a:r>
          </a:p>
        </p:txBody>
      </p:sp>
      <p:pic>
        <p:nvPicPr>
          <p:cNvPr id="7" name="Tijdelijke aanduiding voor inhoud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16875" y="300450"/>
            <a:ext cx="4165600" cy="1092200"/>
          </a:xfrm>
        </p:spPr>
      </p:pic>
      <p:pic>
        <p:nvPicPr>
          <p:cNvPr id="4" name="Afbeelding 3"/>
          <p:cNvPicPr>
            <a:picLocks noChangeAspect="1"/>
          </p:cNvPicPr>
          <p:nvPr/>
        </p:nvPicPr>
        <p:blipFill>
          <a:blip r:embed="rId4"/>
          <a:stretch>
            <a:fillRect/>
          </a:stretch>
        </p:blipFill>
        <p:spPr>
          <a:xfrm>
            <a:off x="9525" y="1690688"/>
            <a:ext cx="12172950" cy="4991932"/>
          </a:xfrm>
          <a:prstGeom prst="rect">
            <a:avLst/>
          </a:prstGeom>
        </p:spPr>
      </p:pic>
      <p:sp>
        <p:nvSpPr>
          <p:cNvPr id="5" name="Ovaal 4"/>
          <p:cNvSpPr/>
          <p:nvPr/>
        </p:nvSpPr>
        <p:spPr>
          <a:xfrm>
            <a:off x="4720720" y="3665775"/>
            <a:ext cx="3851564" cy="32696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1"/>
          <p:cNvSpPr txBox="1">
            <a:spLocks/>
          </p:cNvSpPr>
          <p:nvPr/>
        </p:nvSpPr>
        <p:spPr>
          <a:xfrm>
            <a:off x="3733367" y="4321537"/>
            <a:ext cx="5908964" cy="25492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2800" dirty="0">
                <a:solidFill>
                  <a:srgbClr val="542A84"/>
                </a:solidFill>
                <a:latin typeface="Arial Rounded MT Bold" panose="020F0704030504030204" pitchFamily="34" charset="0"/>
              </a:rPr>
              <a:t>Workshop peerScholar</a:t>
            </a:r>
          </a:p>
          <a:p>
            <a:pPr algn="ctr"/>
            <a:endParaRPr lang="nl-NL" sz="2800" dirty="0">
              <a:solidFill>
                <a:srgbClr val="542A84"/>
              </a:solidFill>
              <a:latin typeface="Arial Rounded MT Bold" panose="020F0704030504030204" pitchFamily="34" charset="0"/>
            </a:endParaRPr>
          </a:p>
          <a:p>
            <a:pPr algn="ctr"/>
            <a:r>
              <a:rPr lang="nl-NL" sz="2800" dirty="0">
                <a:solidFill>
                  <a:srgbClr val="542A84"/>
                </a:solidFill>
                <a:latin typeface="Arial Rounded MT Bold" panose="020F0704030504030204" pitchFamily="34" charset="0"/>
              </a:rPr>
              <a:t>10-10-2017</a:t>
            </a:r>
          </a:p>
        </p:txBody>
      </p:sp>
      <p:sp>
        <p:nvSpPr>
          <p:cNvPr id="3" name="Rechthoek 2"/>
          <p:cNvSpPr/>
          <p:nvPr/>
        </p:nvSpPr>
        <p:spPr>
          <a:xfrm>
            <a:off x="10154194" y="1001486"/>
            <a:ext cx="1689463" cy="2699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3141983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21226" y="3775587"/>
            <a:ext cx="3244645" cy="339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1"/>
          <p:cNvSpPr>
            <a:spLocks noGrp="1"/>
          </p:cNvSpPr>
          <p:nvPr>
            <p:ph type="title"/>
          </p:nvPr>
        </p:nvSpPr>
        <p:spPr>
          <a:xfrm>
            <a:off x="221226" y="369605"/>
            <a:ext cx="10515600" cy="1325563"/>
          </a:xfrm>
        </p:spPr>
        <p:txBody>
          <a:bodyPr>
            <a:normAutofit/>
          </a:bodyPr>
          <a:lstStyle/>
          <a:p>
            <a:r>
              <a:rPr lang="nl-NL" dirty="0" err="1"/>
              <a:t>Assess</a:t>
            </a:r>
            <a:endParaRPr lang="nl-NL" dirty="0"/>
          </a:p>
        </p:txBody>
      </p:sp>
      <p:pic>
        <p:nvPicPr>
          <p:cNvPr id="7" name="Afbeelding 6">
            <a:extLst>
              <a:ext uri="{FF2B5EF4-FFF2-40B4-BE49-F238E27FC236}">
                <a16:creationId xmlns:a16="http://schemas.microsoft.com/office/drawing/2014/main" id="{010C6E5E-AFC2-4DA9-8CCE-5AF65A2A2F7B}"/>
              </a:ext>
            </a:extLst>
          </p:cNvPr>
          <p:cNvPicPr/>
          <p:nvPr/>
        </p:nvPicPr>
        <p:blipFill>
          <a:blip r:embed="rId2"/>
          <a:stretch>
            <a:fillRect/>
          </a:stretch>
        </p:blipFill>
        <p:spPr>
          <a:xfrm>
            <a:off x="800816" y="3775588"/>
            <a:ext cx="10624267" cy="2419632"/>
          </a:xfrm>
          <a:prstGeom prst="rect">
            <a:avLst/>
          </a:prstGeom>
        </p:spPr>
      </p:pic>
      <p:sp>
        <p:nvSpPr>
          <p:cNvPr id="5" name="Toelichting met afgeronde rechthoek 4"/>
          <p:cNvSpPr/>
          <p:nvPr/>
        </p:nvSpPr>
        <p:spPr>
          <a:xfrm>
            <a:off x="3777196" y="249829"/>
            <a:ext cx="4821382" cy="2631064"/>
          </a:xfrm>
          <a:prstGeom prst="wedgeRoundRectCallout">
            <a:avLst>
              <a:gd name="adj1" fmla="val 35309"/>
              <a:gd name="adj2" fmla="val 15118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sz="3600" dirty="0"/>
              <a:t>Klik nu op </a:t>
            </a:r>
            <a:r>
              <a:rPr lang="nl-NL" sz="3600" dirty="0" err="1"/>
              <a:t>Assess</a:t>
            </a:r>
            <a:r>
              <a:rPr lang="nl-NL" sz="3600" dirty="0"/>
              <a:t> </a:t>
            </a:r>
            <a:r>
              <a:rPr lang="nl-NL" sz="3600" dirty="0" err="1"/>
              <a:t>phase</a:t>
            </a:r>
            <a:endParaRPr lang="nl-NL" sz="3600" dirty="0"/>
          </a:p>
          <a:p>
            <a:pPr algn="ctr"/>
            <a:r>
              <a:rPr lang="nl-NL" sz="3600" dirty="0"/>
              <a:t>Je krijgt dan het werk van je ‘</a:t>
            </a:r>
            <a:r>
              <a:rPr lang="nl-NL" sz="3600" dirty="0" err="1"/>
              <a:t>peers</a:t>
            </a:r>
            <a:r>
              <a:rPr lang="nl-NL" sz="3600" dirty="0"/>
              <a:t>’ te zien</a:t>
            </a:r>
          </a:p>
        </p:txBody>
      </p:sp>
    </p:spTree>
    <p:extLst>
      <p:ext uri="{BB962C8B-B14F-4D97-AF65-F5344CB8AC3E}">
        <p14:creationId xmlns:p14="http://schemas.microsoft.com/office/powerpoint/2010/main" val="598906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0" y="0"/>
            <a:ext cx="12192000" cy="6858000"/>
          </a:xfrm>
          <a:prstGeom prst="rect">
            <a:avLst/>
          </a:prstGeom>
        </p:spPr>
      </p:pic>
      <p:sp>
        <p:nvSpPr>
          <p:cNvPr id="5" name="Toelichting met afgeronde rechthoek 4"/>
          <p:cNvSpPr/>
          <p:nvPr/>
        </p:nvSpPr>
        <p:spPr>
          <a:xfrm>
            <a:off x="1418897" y="4876800"/>
            <a:ext cx="5139558" cy="1693607"/>
          </a:xfrm>
          <a:prstGeom prst="wedgeRoundRectCallout">
            <a:avLst>
              <a:gd name="adj1" fmla="val 76084"/>
              <a:gd name="adj2" fmla="val -11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sz="3200" dirty="0"/>
              <a:t>Geef commentaar en ken sterren toe per onderdeel</a:t>
            </a:r>
          </a:p>
        </p:txBody>
      </p:sp>
      <p:sp>
        <p:nvSpPr>
          <p:cNvPr id="6" name="Toelichting met afgeronde rechthoek 5"/>
          <p:cNvSpPr/>
          <p:nvPr/>
        </p:nvSpPr>
        <p:spPr>
          <a:xfrm>
            <a:off x="9312166" y="2462981"/>
            <a:ext cx="2589782" cy="1615033"/>
          </a:xfrm>
          <a:prstGeom prst="wedgeRoundRectCallout">
            <a:avLst>
              <a:gd name="adj1" fmla="val 10132"/>
              <a:gd name="adj2" fmla="val 21274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sz="3200" dirty="0"/>
              <a:t>Klaar? Klik op ‘save peer review 1’</a:t>
            </a:r>
          </a:p>
        </p:txBody>
      </p:sp>
    </p:spTree>
    <p:extLst>
      <p:ext uri="{BB962C8B-B14F-4D97-AF65-F5344CB8AC3E}">
        <p14:creationId xmlns:p14="http://schemas.microsoft.com/office/powerpoint/2010/main" val="33681931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dirty="0" err="1"/>
              <a:t>Assess</a:t>
            </a:r>
            <a:endParaRPr lang="nl-NL" dirty="0"/>
          </a:p>
        </p:txBody>
      </p:sp>
      <p:pic>
        <p:nvPicPr>
          <p:cNvPr id="5" name="Afbeelding 4">
            <a:extLst>
              <a:ext uri="{FF2B5EF4-FFF2-40B4-BE49-F238E27FC236}">
                <a16:creationId xmlns:a16="http://schemas.microsoft.com/office/drawing/2014/main" id="{50F1F5F9-BB0F-42C1-9F9F-DB291B71CF4A}"/>
              </a:ext>
            </a:extLst>
          </p:cNvPr>
          <p:cNvPicPr/>
          <p:nvPr/>
        </p:nvPicPr>
        <p:blipFill>
          <a:blip r:embed="rId2"/>
          <a:stretch>
            <a:fillRect/>
          </a:stretch>
        </p:blipFill>
        <p:spPr>
          <a:xfrm>
            <a:off x="838200" y="1494165"/>
            <a:ext cx="7885386" cy="4717449"/>
          </a:xfrm>
          <a:prstGeom prst="rect">
            <a:avLst/>
          </a:prstGeom>
        </p:spPr>
      </p:pic>
      <p:sp>
        <p:nvSpPr>
          <p:cNvPr id="7" name="Tekstballon: rechthoek met afgeronde hoeken 6"/>
          <p:cNvSpPr/>
          <p:nvPr/>
        </p:nvSpPr>
        <p:spPr>
          <a:xfrm>
            <a:off x="8890734" y="1896094"/>
            <a:ext cx="3174124" cy="4836630"/>
          </a:xfrm>
          <a:prstGeom prst="wedgeRoundRectCallout">
            <a:avLst>
              <a:gd name="adj1" fmla="val -91512"/>
              <a:gd name="adj2" fmla="val -1087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2800" dirty="0"/>
              <a:t>Klik bovenin op de ronde knop om het werk van de volgende peer te zien én om je eigen werk te beoordelen. Klik daarna op ‘save’ en ‘</a:t>
            </a:r>
            <a:r>
              <a:rPr lang="nl-NL" sz="2800" dirty="0" err="1"/>
              <a:t>submit</a:t>
            </a:r>
            <a:r>
              <a:rPr lang="nl-NL" sz="2800" dirty="0"/>
              <a:t>’</a:t>
            </a:r>
          </a:p>
        </p:txBody>
      </p:sp>
    </p:spTree>
    <p:extLst>
      <p:ext uri="{BB962C8B-B14F-4D97-AF65-F5344CB8AC3E}">
        <p14:creationId xmlns:p14="http://schemas.microsoft.com/office/powerpoint/2010/main" val="16732988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0" y="1584961"/>
            <a:ext cx="12295716" cy="5273040"/>
          </a:xfrm>
          <a:prstGeom prst="rect">
            <a:avLst/>
          </a:prstGeom>
        </p:spPr>
      </p:pic>
      <p:sp>
        <p:nvSpPr>
          <p:cNvPr id="3" name="Titel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t>Reflect</a:t>
            </a:r>
            <a:endParaRPr lang="nl-NL" dirty="0"/>
          </a:p>
        </p:txBody>
      </p:sp>
      <p:cxnSp>
        <p:nvCxnSpPr>
          <p:cNvPr id="5" name="Rechte verbindingslijn met pijl 4"/>
          <p:cNvCxnSpPr>
            <a:cxnSpLocks/>
          </p:cNvCxnSpPr>
          <p:nvPr/>
        </p:nvCxnSpPr>
        <p:spPr>
          <a:xfrm>
            <a:off x="2885440" y="1219200"/>
            <a:ext cx="7584440" cy="5250873"/>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7" name="Toelichting met afgeronde rechthoek 8"/>
          <p:cNvSpPr/>
          <p:nvPr/>
        </p:nvSpPr>
        <p:spPr>
          <a:xfrm>
            <a:off x="7894172" y="235426"/>
            <a:ext cx="3229003" cy="3297851"/>
          </a:xfrm>
          <a:prstGeom prst="wedgeRoundRectCallout">
            <a:avLst>
              <a:gd name="adj1" fmla="val -55208"/>
              <a:gd name="adj2" fmla="val 7933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3200" dirty="0"/>
              <a:t>Klik nu op </a:t>
            </a:r>
            <a:r>
              <a:rPr lang="nl-NL" sz="3200" dirty="0" err="1"/>
              <a:t>Reflect</a:t>
            </a:r>
            <a:r>
              <a:rPr lang="nl-NL" sz="3200" dirty="0"/>
              <a:t> </a:t>
            </a:r>
            <a:r>
              <a:rPr lang="nl-NL" sz="3200" dirty="0" err="1"/>
              <a:t>phase</a:t>
            </a:r>
            <a:r>
              <a:rPr lang="nl-NL" sz="3200" dirty="0"/>
              <a:t> en </a:t>
            </a:r>
          </a:p>
          <a:p>
            <a:r>
              <a:rPr lang="nl-NL" sz="3200" dirty="0"/>
              <a:t>lees de feedback die je hebt gekregen. </a:t>
            </a:r>
          </a:p>
          <a:p>
            <a:pPr algn="ctr"/>
            <a:endParaRPr lang="nl-NL" sz="3200" dirty="0"/>
          </a:p>
        </p:txBody>
      </p:sp>
    </p:spTree>
    <p:extLst>
      <p:ext uri="{BB962C8B-B14F-4D97-AF65-F5344CB8AC3E}">
        <p14:creationId xmlns:p14="http://schemas.microsoft.com/office/powerpoint/2010/main" val="30621306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69160" y="-121920"/>
            <a:ext cx="1945640" cy="786448"/>
          </a:xfrm>
        </p:spPr>
        <p:txBody>
          <a:bodyPr/>
          <a:lstStyle/>
          <a:p>
            <a:r>
              <a:rPr lang="nl-NL" dirty="0" err="1"/>
              <a:t>Reflect</a:t>
            </a:r>
            <a:endParaRPr lang="nl-NL" dirty="0"/>
          </a:p>
        </p:txBody>
      </p:sp>
      <p:pic>
        <p:nvPicPr>
          <p:cNvPr id="3" name="Afbeelding 2">
            <a:extLst>
              <a:ext uri="{FF2B5EF4-FFF2-40B4-BE49-F238E27FC236}">
                <a16:creationId xmlns:a16="http://schemas.microsoft.com/office/drawing/2014/main" id="{7A17E12F-7B1C-4443-AEC7-81CB2A07EC1A}"/>
              </a:ext>
            </a:extLst>
          </p:cNvPr>
          <p:cNvPicPr>
            <a:picLocks noChangeAspect="1"/>
          </p:cNvPicPr>
          <p:nvPr/>
        </p:nvPicPr>
        <p:blipFill>
          <a:blip r:embed="rId2"/>
          <a:stretch>
            <a:fillRect/>
          </a:stretch>
        </p:blipFill>
        <p:spPr>
          <a:xfrm>
            <a:off x="578259" y="697467"/>
            <a:ext cx="9440353" cy="4248159"/>
          </a:xfrm>
          <a:prstGeom prst="rect">
            <a:avLst/>
          </a:prstGeom>
        </p:spPr>
      </p:pic>
      <p:sp>
        <p:nvSpPr>
          <p:cNvPr id="9" name="Toelichting met afgeronde rechthoek 8"/>
          <p:cNvSpPr/>
          <p:nvPr/>
        </p:nvSpPr>
        <p:spPr>
          <a:xfrm>
            <a:off x="3303637" y="4860414"/>
            <a:ext cx="6562705" cy="1894347"/>
          </a:xfrm>
          <a:prstGeom prst="wedgeRoundRectCallout">
            <a:avLst>
              <a:gd name="adj1" fmla="val -29357"/>
              <a:gd name="adj2" fmla="val -8661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nl-NL" sz="3200" dirty="0"/>
              <a:t>Lees de feedback, beantwoord de vragen en klik daarna op ‘</a:t>
            </a:r>
            <a:r>
              <a:rPr lang="nl-NL" sz="3200" dirty="0" err="1"/>
              <a:t>revise</a:t>
            </a:r>
            <a:r>
              <a:rPr lang="nl-NL" sz="3200" dirty="0"/>
              <a:t>’ om je eigen werk te verbeteren</a:t>
            </a:r>
          </a:p>
          <a:p>
            <a:pPr algn="ctr"/>
            <a:endParaRPr lang="nl-NL" sz="3200" dirty="0"/>
          </a:p>
        </p:txBody>
      </p:sp>
    </p:spTree>
    <p:extLst>
      <p:ext uri="{BB962C8B-B14F-4D97-AF65-F5344CB8AC3E}">
        <p14:creationId xmlns:p14="http://schemas.microsoft.com/office/powerpoint/2010/main" val="9992081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6" name="Afbeelding 5"/>
          <p:cNvPicPr>
            <a:picLocks noChangeAspect="1"/>
          </p:cNvPicPr>
          <p:nvPr/>
        </p:nvPicPr>
        <p:blipFill>
          <a:blip r:embed="rId2"/>
          <a:stretch>
            <a:fillRect/>
          </a:stretch>
        </p:blipFill>
        <p:spPr>
          <a:xfrm>
            <a:off x="0" y="0"/>
            <a:ext cx="9810750" cy="6572250"/>
          </a:xfrm>
          <a:prstGeom prst="rect">
            <a:avLst/>
          </a:prstGeom>
        </p:spPr>
      </p:pic>
      <p:sp>
        <p:nvSpPr>
          <p:cNvPr id="5" name="Toelichting met afgeronde rechthoek 4"/>
          <p:cNvSpPr/>
          <p:nvPr/>
        </p:nvSpPr>
        <p:spPr>
          <a:xfrm>
            <a:off x="4905375" y="1825625"/>
            <a:ext cx="5604387" cy="2374490"/>
          </a:xfrm>
          <a:prstGeom prst="wedgeRoundRectCallout">
            <a:avLst>
              <a:gd name="adj1" fmla="val 4045"/>
              <a:gd name="adj2" fmla="val 1217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sz="2800" dirty="0"/>
              <a:t>Als alle stappen zijn doorlopen kun je hier het resultaat en de beoordeling opvragen.</a:t>
            </a:r>
          </a:p>
        </p:txBody>
      </p:sp>
      <p:pic>
        <p:nvPicPr>
          <p:cNvPr id="7" name="Afbeelding 6"/>
          <p:cNvPicPr>
            <a:picLocks noChangeAspect="1"/>
          </p:cNvPicPr>
          <p:nvPr/>
        </p:nvPicPr>
        <p:blipFill>
          <a:blip r:embed="rId3"/>
          <a:stretch>
            <a:fillRect/>
          </a:stretch>
        </p:blipFill>
        <p:spPr>
          <a:xfrm>
            <a:off x="1209675" y="1519237"/>
            <a:ext cx="9772650" cy="3819525"/>
          </a:xfrm>
          <a:prstGeom prst="rect">
            <a:avLst/>
          </a:prstGeom>
        </p:spPr>
      </p:pic>
      <p:sp>
        <p:nvSpPr>
          <p:cNvPr id="8" name="Rechthoek: afgeronde hoeken 7"/>
          <p:cNvSpPr/>
          <p:nvPr/>
        </p:nvSpPr>
        <p:spPr>
          <a:xfrm>
            <a:off x="9238592" y="1430338"/>
            <a:ext cx="2115207" cy="1071124"/>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4462660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764" y="-2930237"/>
            <a:ext cx="12309764" cy="12309764"/>
          </a:xfrm>
          <a:prstGeom prst="rect">
            <a:avLst/>
          </a:prstGeom>
        </p:spPr>
      </p:pic>
      <p:pic>
        <p:nvPicPr>
          <p:cNvPr id="6" name="Tijdelijke aanduiding voor inhoud 3"/>
          <p:cNvPicPr>
            <a:picLocks noGrp="1" noChangeAspect="1"/>
          </p:cNvPicPr>
          <p:nvPr>
            <p:ph idx="1"/>
          </p:nvPr>
        </p:nvPicPr>
        <p:blipFill>
          <a:blip r:embed="rId3"/>
          <a:stretch>
            <a:fillRect/>
          </a:stretch>
        </p:blipFill>
        <p:spPr>
          <a:xfrm>
            <a:off x="3055144" y="2389934"/>
            <a:ext cx="5963948" cy="1669421"/>
          </a:xfrm>
          <a:prstGeom prst="roundRect">
            <a:avLst/>
          </a:prstGeom>
        </p:spPr>
      </p:pic>
      <p:sp>
        <p:nvSpPr>
          <p:cNvPr id="5" name="Toelichting met afgeronde rechthoek 3"/>
          <p:cNvSpPr/>
          <p:nvPr/>
        </p:nvSpPr>
        <p:spPr>
          <a:xfrm>
            <a:off x="2487623" y="927243"/>
            <a:ext cx="7425170" cy="4594802"/>
          </a:xfrm>
          <a:prstGeom prst="wedgeRoundRectCallout">
            <a:avLst>
              <a:gd name="adj1" fmla="val 49320"/>
              <a:gd name="adj2" fmla="val 15583"/>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857250" indent="-857250">
              <a:buFont typeface="Arial" panose="020B0604020202020204" pitchFamily="34" charset="0"/>
              <a:buChar char="•"/>
            </a:pPr>
            <a:r>
              <a:rPr lang="nl-NL" sz="3600" dirty="0"/>
              <a:t>Maak zelf een opdracht</a:t>
            </a:r>
          </a:p>
          <a:p>
            <a:pPr marL="857250" indent="-857250">
              <a:buFont typeface="Arial" panose="020B0604020202020204" pitchFamily="34" charset="0"/>
              <a:buChar char="•"/>
            </a:pPr>
            <a:r>
              <a:rPr lang="nl-NL" sz="3600" dirty="0"/>
              <a:t>Test je opdracht m.b.v. twee collega’s</a:t>
            </a:r>
          </a:p>
        </p:txBody>
      </p:sp>
    </p:spTree>
    <p:extLst>
      <p:ext uri="{BB962C8B-B14F-4D97-AF65-F5344CB8AC3E}">
        <p14:creationId xmlns:p14="http://schemas.microsoft.com/office/powerpoint/2010/main" val="28556644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anim calcmode="lin" valueType="num">
                                      <p:cBhvr>
                                        <p:cTn id="9" dur="3000" fill="hold"/>
                                        <p:tgtEl>
                                          <p:spTgt spid="6"/>
                                        </p:tgtEl>
                                        <p:attrNameLst>
                                          <p:attrName>ppt_x</p:attrName>
                                        </p:attrNameLst>
                                      </p:cBhvr>
                                      <p:tavLst>
                                        <p:tav tm="0">
                                          <p:val>
                                            <p:fltVal val="0.5"/>
                                          </p:val>
                                        </p:tav>
                                        <p:tav tm="100000">
                                          <p:val>
                                            <p:strVal val="#ppt_x"/>
                                          </p:val>
                                        </p:tav>
                                      </p:tavLst>
                                    </p:anim>
                                    <p:anim calcmode="lin" valueType="num">
                                      <p:cBhvr>
                                        <p:cTn id="10" dur="30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3" presetClass="entr" presetSubtype="32"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plus(out)">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Werken met </a:t>
            </a:r>
            <a:r>
              <a:rPr lang="nl-NL" dirty="0" err="1"/>
              <a:t>PeerScholar</a:t>
            </a:r>
            <a:endParaRPr lang="nl-NL" dirty="0"/>
          </a:p>
        </p:txBody>
      </p:sp>
      <p:sp>
        <p:nvSpPr>
          <p:cNvPr id="3" name="Tijdelijke aanduiding voor inhoud 2"/>
          <p:cNvSpPr>
            <a:spLocks noGrp="1"/>
          </p:cNvSpPr>
          <p:nvPr>
            <p:ph idx="1"/>
          </p:nvPr>
        </p:nvSpPr>
        <p:spPr/>
        <p:txBody>
          <a:bodyPr>
            <a:normAutofit/>
          </a:bodyPr>
          <a:lstStyle/>
          <a:p>
            <a:r>
              <a:rPr lang="nl-NL" sz="3600" dirty="0"/>
              <a:t>Ga naar: </a:t>
            </a:r>
            <a:r>
              <a:rPr lang="nl-NL" sz="3600" b="1" dirty="0"/>
              <a:t>v3.peerscholar.com</a:t>
            </a:r>
          </a:p>
          <a:p>
            <a:r>
              <a:rPr lang="nl-NL" sz="3600" dirty="0"/>
              <a:t>Maak een account aan of gebruik je Google-account</a:t>
            </a:r>
            <a:endParaRPr lang="nl-NL" sz="3600" b="1" dirty="0"/>
          </a:p>
          <a:p>
            <a:r>
              <a:rPr lang="nl-NL" sz="3600" dirty="0"/>
              <a:t>(klik op de bevestigingsmail) en meld je aan</a:t>
            </a:r>
          </a:p>
          <a:p>
            <a:endParaRPr lang="nl-NL" sz="3600" dirty="0"/>
          </a:p>
          <a:p>
            <a:pPr marL="0" indent="0">
              <a:buNone/>
            </a:pPr>
            <a:endParaRPr lang="nl-NL" sz="3600" dirty="0"/>
          </a:p>
        </p:txBody>
      </p:sp>
    </p:spTree>
    <p:extLst>
      <p:ext uri="{BB962C8B-B14F-4D97-AF65-F5344CB8AC3E}">
        <p14:creationId xmlns:p14="http://schemas.microsoft.com/office/powerpoint/2010/main" val="27154133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Interesse?</a:t>
            </a:r>
          </a:p>
        </p:txBody>
      </p:sp>
      <p:sp>
        <p:nvSpPr>
          <p:cNvPr id="3" name="Tijdelijke aanduiding voor inhoud 2"/>
          <p:cNvSpPr>
            <a:spLocks noGrp="1"/>
          </p:cNvSpPr>
          <p:nvPr>
            <p:ph idx="1"/>
          </p:nvPr>
        </p:nvSpPr>
        <p:spPr/>
        <p:txBody>
          <a:bodyPr/>
          <a:lstStyle/>
          <a:p>
            <a:r>
              <a:rPr lang="nl-NL" dirty="0"/>
              <a:t>Handleidingen: </a:t>
            </a:r>
            <a:r>
              <a:rPr lang="nl-NL" u="sng" dirty="0">
                <a:hlinkClick r:id="rId2"/>
              </a:rPr>
              <a:t>http://maken.wikiwijs</a:t>
            </a:r>
            <a:r>
              <a:rPr lang="nl-NL" u="sng">
                <a:hlinkClick r:id="rId2"/>
              </a:rPr>
              <a:t>.nl/96423</a:t>
            </a:r>
            <a:endParaRPr lang="nl-NL" dirty="0"/>
          </a:p>
          <a:p>
            <a:pPr marL="0" indent="0">
              <a:buNone/>
            </a:pPr>
            <a:endParaRPr lang="nl-NL" dirty="0"/>
          </a:p>
          <a:p>
            <a:endParaRPr lang="nl-NL" dirty="0"/>
          </a:p>
          <a:p>
            <a:r>
              <a:rPr lang="nl-NL" dirty="0"/>
              <a:t>Proefaccount mogelijk: geef je naam, locatie en aantal leerlingen op aan </a:t>
            </a:r>
            <a:r>
              <a:rPr lang="nl-NL" dirty="0">
                <a:hlinkClick r:id="rId3"/>
              </a:rPr>
              <a:t>L.legrand@hethooghuis.nl</a:t>
            </a:r>
            <a:r>
              <a:rPr lang="nl-NL" dirty="0"/>
              <a:t> </a:t>
            </a:r>
          </a:p>
        </p:txBody>
      </p:sp>
    </p:spTree>
    <p:extLst>
      <p:ext uri="{BB962C8B-B14F-4D97-AF65-F5344CB8AC3E}">
        <p14:creationId xmlns:p14="http://schemas.microsoft.com/office/powerpoint/2010/main" val="3490782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rotWithShape="1">
          <a:blip r:embed="rId2">
            <a:extLst>
              <a:ext uri="{28A0092B-C50C-407E-A947-70E740481C1C}">
                <a14:useLocalDpi xmlns:a14="http://schemas.microsoft.com/office/drawing/2010/main" val="0"/>
              </a:ext>
            </a:extLst>
          </a:blip>
          <a:srcRect l="17661"/>
          <a:stretch/>
        </p:blipFill>
        <p:spPr>
          <a:xfrm>
            <a:off x="7834745" y="862230"/>
            <a:ext cx="4367958" cy="5314733"/>
          </a:xfrm>
          <a:prstGeom prst="rect">
            <a:avLst/>
          </a:prstGeom>
        </p:spPr>
      </p:pic>
      <p:sp>
        <p:nvSpPr>
          <p:cNvPr id="2" name="Titel 1"/>
          <p:cNvSpPr>
            <a:spLocks noGrp="1"/>
          </p:cNvSpPr>
          <p:nvPr>
            <p:ph type="title"/>
          </p:nvPr>
        </p:nvSpPr>
        <p:spPr/>
        <p:txBody>
          <a:bodyPr/>
          <a:lstStyle/>
          <a:p>
            <a:r>
              <a:rPr lang="nl-NL" b="1" dirty="0"/>
              <a:t>Omgang met open opdrachten</a:t>
            </a:r>
          </a:p>
        </p:txBody>
      </p:sp>
      <p:sp>
        <p:nvSpPr>
          <p:cNvPr id="3" name="Tijdelijke aanduiding voor inhoud 2"/>
          <p:cNvSpPr>
            <a:spLocks noGrp="1"/>
          </p:cNvSpPr>
          <p:nvPr>
            <p:ph idx="1"/>
          </p:nvPr>
        </p:nvSpPr>
        <p:spPr/>
        <p:txBody>
          <a:bodyPr>
            <a:normAutofit/>
          </a:bodyPr>
          <a:lstStyle/>
          <a:p>
            <a:r>
              <a:rPr lang="nl-NL" sz="4400" dirty="0"/>
              <a:t>Leerling maakt opdracht</a:t>
            </a:r>
          </a:p>
          <a:p>
            <a:r>
              <a:rPr lang="nl-NL" sz="4400" dirty="0"/>
              <a:t>Leerling levert opdracht in</a:t>
            </a:r>
          </a:p>
          <a:p>
            <a:r>
              <a:rPr lang="nl-NL" sz="4400" dirty="0"/>
              <a:t>Docent kijkt na, geeft </a:t>
            </a:r>
            <a:br>
              <a:rPr lang="nl-NL" sz="4400" dirty="0"/>
            </a:br>
            <a:r>
              <a:rPr lang="nl-NL" sz="4400" dirty="0"/>
              <a:t>beoordeling en commentaar</a:t>
            </a:r>
          </a:p>
          <a:p>
            <a:r>
              <a:rPr lang="nl-NL" sz="4400" dirty="0"/>
              <a:t>Leerling kijkt naar cijfer……</a:t>
            </a:r>
          </a:p>
        </p:txBody>
      </p:sp>
      <p:pic>
        <p:nvPicPr>
          <p:cNvPr id="5" name="Afbeelding 4" descr="Imágenes para el día mundial del medio ambiente,reciclaje y cuidado ..."/>
          <p:cNvPicPr>
            <a:picLocks noChangeAspect="1"/>
          </p:cNvPicPr>
          <p:nvPr/>
        </p:nvPicPr>
        <p:blipFill rotWithShape="1">
          <a:blip r:embed="rId3">
            <a:extLst>
              <a:ext uri="{28A0092B-C50C-407E-A947-70E740481C1C}">
                <a14:useLocalDpi xmlns:a14="http://schemas.microsoft.com/office/drawing/2010/main" val="0"/>
              </a:ext>
            </a:extLst>
          </a:blip>
          <a:srcRect l="8112"/>
          <a:stretch/>
        </p:blipFill>
        <p:spPr>
          <a:xfrm>
            <a:off x="7824042" y="1142821"/>
            <a:ext cx="4367958" cy="4753549"/>
          </a:xfrm>
          <a:prstGeom prst="rect">
            <a:avLst/>
          </a:prstGeom>
        </p:spPr>
      </p:pic>
      <p:sp>
        <p:nvSpPr>
          <p:cNvPr id="6" name="Toelichting met afgeronde rechthoek 3"/>
          <p:cNvSpPr/>
          <p:nvPr/>
        </p:nvSpPr>
        <p:spPr>
          <a:xfrm>
            <a:off x="731244" y="1929419"/>
            <a:ext cx="6996545" cy="3377070"/>
          </a:xfrm>
          <a:prstGeom prst="wedgeRoundRectCallout">
            <a:avLst>
              <a:gd name="adj1" fmla="val 56168"/>
              <a:gd name="adj2" fmla="val -2615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857250" indent="-857250">
              <a:buFont typeface="Arial" panose="020B0604020202020204" pitchFamily="34" charset="0"/>
              <a:buChar char="•"/>
            </a:pPr>
            <a:r>
              <a:rPr lang="nl-NL" sz="3600" dirty="0"/>
              <a:t>Inspanning docent is vergeefs</a:t>
            </a:r>
          </a:p>
          <a:p>
            <a:pPr marL="857250" indent="-857250">
              <a:buFont typeface="Arial" panose="020B0604020202020204" pitchFamily="34" charset="0"/>
              <a:buChar char="•"/>
            </a:pPr>
            <a:r>
              <a:rPr lang="nl-NL" sz="3600" dirty="0"/>
              <a:t>Leerling mist de kans om te leren van feedback</a:t>
            </a:r>
          </a:p>
        </p:txBody>
      </p:sp>
    </p:spTree>
    <p:extLst>
      <p:ext uri="{BB962C8B-B14F-4D97-AF65-F5344CB8AC3E}">
        <p14:creationId xmlns:p14="http://schemas.microsoft.com/office/powerpoint/2010/main" val="38757032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2000"/>
                                        <p:tgtEl>
                                          <p:spTgt spid="3">
                                            <p:txEl>
                                              <p:pRg st="0" end="0"/>
                                            </p:txEl>
                                          </p:spTgt>
                                        </p:tgtEl>
                                      </p:cBhvr>
                                    </p:animEffect>
                                  </p:childTnLst>
                                </p:cTn>
                              </p:par>
                            </p:childTnLst>
                          </p:cTn>
                        </p:par>
                        <p:par>
                          <p:cTn id="8" fill="hold">
                            <p:stCondLst>
                              <p:cond delay="2000"/>
                            </p:stCondLst>
                            <p:childTnLst>
                              <p:par>
                                <p:cTn id="9" presetID="9" presetClass="entr" presetSubtype="0"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2000"/>
                                        <p:tgtEl>
                                          <p:spTgt spid="3">
                                            <p:txEl>
                                              <p:pRg st="1" end="1"/>
                                            </p:txEl>
                                          </p:spTgt>
                                        </p:tgtEl>
                                      </p:cBhvr>
                                    </p:animEffect>
                                  </p:childTnLst>
                                </p:cTn>
                              </p:par>
                            </p:childTnLst>
                          </p:cTn>
                        </p:par>
                        <p:par>
                          <p:cTn id="12" fill="hold">
                            <p:stCondLst>
                              <p:cond delay="5000"/>
                            </p:stCondLst>
                            <p:childTnLst>
                              <p:par>
                                <p:cTn id="13" presetID="9" presetClass="entr" presetSubtype="0" fill="hold"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2000"/>
                                        <p:tgtEl>
                                          <p:spTgt spid="3">
                                            <p:txEl>
                                              <p:pRg st="2" end="2"/>
                                            </p:txEl>
                                          </p:spTgt>
                                        </p:tgtEl>
                                      </p:cBhvr>
                                    </p:animEffect>
                                  </p:childTnLst>
                                </p:cTn>
                              </p:par>
                            </p:childTnLst>
                          </p:cTn>
                        </p:par>
                        <p:par>
                          <p:cTn id="16" fill="hold">
                            <p:stCondLst>
                              <p:cond delay="8000"/>
                            </p:stCondLst>
                            <p:childTnLst>
                              <p:par>
                                <p:cTn id="17" presetID="9" presetClass="entr" presetSubtype="0" fill="hold"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2000"/>
                                        <p:tgtEl>
                                          <p:spTgt spid="3">
                                            <p:txEl>
                                              <p:pRg st="3" end="3"/>
                                            </p:txEl>
                                          </p:spTgt>
                                        </p:tgtEl>
                                      </p:cBhvr>
                                    </p:animEffect>
                                  </p:childTnLst>
                                </p:cTn>
                              </p:par>
                            </p:childTnLst>
                          </p:cTn>
                        </p:par>
                        <p:par>
                          <p:cTn id="20" fill="hold">
                            <p:stCondLst>
                              <p:cond delay="11000"/>
                            </p:stCondLst>
                            <p:childTnLst>
                              <p:par>
                                <p:cTn id="21" presetID="9"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3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zou je meer leereffect kunnen bereiken?</a:t>
            </a:r>
          </a:p>
        </p:txBody>
      </p:sp>
      <p:sp>
        <p:nvSpPr>
          <p:cNvPr id="3" name="Tijdelijke aanduiding voor inhoud 2"/>
          <p:cNvSpPr>
            <a:spLocks noGrp="1"/>
          </p:cNvSpPr>
          <p:nvPr>
            <p:ph idx="1"/>
          </p:nvPr>
        </p:nvSpPr>
        <p:spPr/>
        <p:txBody>
          <a:bodyPr/>
          <a:lstStyle/>
          <a:p>
            <a:pPr marL="0" indent="0">
              <a:buNone/>
            </a:pPr>
            <a:endParaRPr lang="nl-NL" dirty="0"/>
          </a:p>
          <a:p>
            <a:pPr marL="0" indent="0">
              <a:buNone/>
            </a:pPr>
            <a:endParaRPr lang="nl-NL" dirty="0"/>
          </a:p>
        </p:txBody>
      </p:sp>
      <p:sp>
        <p:nvSpPr>
          <p:cNvPr id="4" name="Rechteraccolade 3"/>
          <p:cNvSpPr/>
          <p:nvPr/>
        </p:nvSpPr>
        <p:spPr>
          <a:xfrm>
            <a:off x="5210976" y="1379548"/>
            <a:ext cx="363557" cy="1333041"/>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 name="Tekstvak 4"/>
          <p:cNvSpPr txBox="1"/>
          <p:nvPr/>
        </p:nvSpPr>
        <p:spPr>
          <a:xfrm>
            <a:off x="5692047" y="1753680"/>
            <a:ext cx="6499953" cy="584775"/>
          </a:xfrm>
          <a:prstGeom prst="rect">
            <a:avLst/>
          </a:prstGeom>
          <a:noFill/>
        </p:spPr>
        <p:txBody>
          <a:bodyPr wrap="square" rtlCol="0">
            <a:spAutoFit/>
          </a:bodyPr>
          <a:lstStyle/>
          <a:p>
            <a:r>
              <a:rPr lang="nl-NL" sz="3200" dirty="0">
                <a:hlinkClick r:id="rId3"/>
              </a:rPr>
              <a:t>heeft een positief effect op prestatie</a:t>
            </a:r>
            <a:endParaRPr lang="nl-NL" sz="3200" dirty="0"/>
          </a:p>
        </p:txBody>
      </p:sp>
      <p:sp>
        <p:nvSpPr>
          <p:cNvPr id="6" name="Pijl: omlaag 5"/>
          <p:cNvSpPr/>
          <p:nvPr/>
        </p:nvSpPr>
        <p:spPr>
          <a:xfrm>
            <a:off x="2335576" y="2908453"/>
            <a:ext cx="694063" cy="749147"/>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nl-NL"/>
          </a:p>
        </p:txBody>
      </p:sp>
      <p:sp>
        <p:nvSpPr>
          <p:cNvPr id="7" name="Rechthoek: afgeronde hoeken 6"/>
          <p:cNvSpPr/>
          <p:nvPr/>
        </p:nvSpPr>
        <p:spPr>
          <a:xfrm>
            <a:off x="1079653" y="3849792"/>
            <a:ext cx="3514380" cy="16916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2400" dirty="0"/>
              <a:t>Feedback aandachtig bestuderen is zinvol als je daarna je werk nog kunt verbeteren</a:t>
            </a:r>
          </a:p>
        </p:txBody>
      </p:sp>
      <p:sp>
        <p:nvSpPr>
          <p:cNvPr id="9" name="Pijl: omlaag 8"/>
          <p:cNvSpPr/>
          <p:nvPr/>
        </p:nvSpPr>
        <p:spPr>
          <a:xfrm rot="16200000">
            <a:off x="5045724" y="4304247"/>
            <a:ext cx="694063" cy="749147"/>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nl-NL"/>
          </a:p>
        </p:txBody>
      </p:sp>
      <p:sp>
        <p:nvSpPr>
          <p:cNvPr id="10" name="Rechthoek: afgeronde hoeken 9"/>
          <p:cNvSpPr/>
          <p:nvPr/>
        </p:nvSpPr>
        <p:spPr>
          <a:xfrm>
            <a:off x="1021098" y="1392092"/>
            <a:ext cx="3544658" cy="132049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nl-NL" sz="2400" dirty="0"/>
              <a:t>(</a:t>
            </a:r>
            <a:r>
              <a:rPr lang="nl-NL" sz="2400" dirty="0">
                <a:hlinkClick r:id="rId4"/>
              </a:rPr>
              <a:t>Verwerken van) feedback</a:t>
            </a:r>
            <a:endParaRPr lang="nl-NL" sz="2400" dirty="0"/>
          </a:p>
          <a:p>
            <a:r>
              <a:rPr lang="nl-NL" sz="2400" dirty="0">
                <a:hlinkClick r:id="rId5"/>
              </a:rPr>
              <a:t>Formatief evalueren</a:t>
            </a:r>
            <a:endParaRPr lang="nl-NL" sz="2400" dirty="0"/>
          </a:p>
          <a:p>
            <a:pPr algn="ctr"/>
            <a:endParaRPr lang="nl-NL" dirty="0"/>
          </a:p>
        </p:txBody>
      </p:sp>
      <p:pic>
        <p:nvPicPr>
          <p:cNvPr id="12" name="Afbeelding 11">
            <a:extLst>
              <a:ext uri="{FF2B5EF4-FFF2-40B4-BE49-F238E27FC236}">
                <a16:creationId xmlns:a16="http://schemas.microsoft.com/office/drawing/2014/main" id="{B5FF3064-5611-4CCA-8DCF-AAFF4234F590}"/>
              </a:ext>
            </a:extLst>
          </p:cNvPr>
          <p:cNvPicPr>
            <a:picLocks noChangeAspect="1"/>
          </p:cNvPicPr>
          <p:nvPr/>
        </p:nvPicPr>
        <p:blipFill>
          <a:blip r:embed="rId6"/>
          <a:stretch>
            <a:fillRect/>
          </a:stretch>
        </p:blipFill>
        <p:spPr>
          <a:xfrm>
            <a:off x="6303598" y="4000257"/>
            <a:ext cx="4760065" cy="1357125"/>
          </a:xfrm>
          <a:prstGeom prst="roundRect">
            <a:avLst/>
          </a:prstGeom>
        </p:spPr>
      </p:pic>
    </p:spTree>
    <p:extLst>
      <p:ext uri="{BB962C8B-B14F-4D97-AF65-F5344CB8AC3E}">
        <p14:creationId xmlns:p14="http://schemas.microsoft.com/office/powerpoint/2010/main" val="41500336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2000"/>
                                        <p:tgtEl>
                                          <p:spTgt spid="9"/>
                                        </p:tgtEl>
                                      </p:cBhvr>
                                    </p:animEffect>
                                  </p:childTnLst>
                                </p:cTn>
                              </p:par>
                            </p:childTnLst>
                          </p:cTn>
                        </p:par>
                        <p:par>
                          <p:cTn id="16" fill="hold">
                            <p:stCondLst>
                              <p:cond delay="2000"/>
                            </p:stCondLst>
                            <p:childTnLst>
                              <p:par>
                                <p:cTn id="17" presetID="9"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Wiskundemeisjes » voor docent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5345" y="1"/>
            <a:ext cx="7306655" cy="6858000"/>
          </a:xfrm>
          <a:prstGeom prst="rect">
            <a:avLst/>
          </a:prstGeom>
        </p:spPr>
      </p:pic>
      <p:sp>
        <p:nvSpPr>
          <p:cNvPr id="2" name="Titel 1"/>
          <p:cNvSpPr>
            <a:spLocks noGrp="1"/>
          </p:cNvSpPr>
          <p:nvPr>
            <p:ph type="title"/>
          </p:nvPr>
        </p:nvSpPr>
        <p:spPr/>
        <p:txBody>
          <a:bodyPr/>
          <a:lstStyle/>
          <a:p>
            <a:r>
              <a:rPr lang="nl-NL" b="1" dirty="0"/>
              <a:t>Wat zeggen docenten?</a:t>
            </a:r>
          </a:p>
        </p:txBody>
      </p:sp>
      <p:sp>
        <p:nvSpPr>
          <p:cNvPr id="7" name="Toelichting met afgeronde rechthoek 3"/>
          <p:cNvSpPr/>
          <p:nvPr/>
        </p:nvSpPr>
        <p:spPr>
          <a:xfrm>
            <a:off x="771524" y="365125"/>
            <a:ext cx="5946614" cy="1385281"/>
          </a:xfrm>
          <a:prstGeom prst="wedgeRoundRectCallout">
            <a:avLst>
              <a:gd name="adj1" fmla="val 62415"/>
              <a:gd name="adj2" fmla="val 4604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nl-NL" sz="3600" dirty="0"/>
              <a:t>“Leerlingen blijven geconcentreerd doorwerken”</a:t>
            </a:r>
          </a:p>
        </p:txBody>
      </p:sp>
      <p:sp>
        <p:nvSpPr>
          <p:cNvPr id="8" name="Toelichting met afgeronde rechthoek 3"/>
          <p:cNvSpPr/>
          <p:nvPr/>
        </p:nvSpPr>
        <p:spPr>
          <a:xfrm>
            <a:off x="771524" y="1898650"/>
            <a:ext cx="6600825" cy="1385281"/>
          </a:xfrm>
          <a:prstGeom prst="wedgeRoundRectCallout">
            <a:avLst>
              <a:gd name="adj1" fmla="val 62415"/>
              <a:gd name="adj2" fmla="val 4604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nl-NL" sz="3600" dirty="0"/>
              <a:t>“Leerlingen nemen het commentaar geven heel serieus”</a:t>
            </a:r>
          </a:p>
        </p:txBody>
      </p:sp>
      <p:sp>
        <p:nvSpPr>
          <p:cNvPr id="9" name="Toelichting met afgeronde rechthoek 3"/>
          <p:cNvSpPr/>
          <p:nvPr/>
        </p:nvSpPr>
        <p:spPr>
          <a:xfrm>
            <a:off x="690562" y="3491893"/>
            <a:ext cx="6108539" cy="2819096"/>
          </a:xfrm>
          <a:prstGeom prst="wedgeRoundRectCallout">
            <a:avLst>
              <a:gd name="adj1" fmla="val 72239"/>
              <a:gd name="adj2" fmla="val -5735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nl-NL" sz="3600" dirty="0"/>
              <a:t>“Ik was en ben verrast door de kwaliteit van de reacties en de intensiteit waarmee er door de leerlingen gewerkt is”</a:t>
            </a:r>
          </a:p>
        </p:txBody>
      </p:sp>
      <p:sp>
        <p:nvSpPr>
          <p:cNvPr id="10" name="Toelichting met afgeronde rechthoek 3"/>
          <p:cNvSpPr/>
          <p:nvPr/>
        </p:nvSpPr>
        <p:spPr>
          <a:xfrm>
            <a:off x="8915399" y="2752725"/>
            <a:ext cx="3042257" cy="3960207"/>
          </a:xfrm>
          <a:prstGeom prst="wedgeRoundRectCallout">
            <a:avLst>
              <a:gd name="adj1" fmla="val -73466"/>
              <a:gd name="adj2" fmla="val -3742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nl-NL" sz="3600" dirty="0"/>
              <a:t>“Ik heb de indruk dat de leerlingen op deze manier veel meer geleerd hebben”</a:t>
            </a:r>
          </a:p>
        </p:txBody>
      </p:sp>
      <p:sp>
        <p:nvSpPr>
          <p:cNvPr id="11" name="Toelichting met afgeronde rechthoek 3"/>
          <p:cNvSpPr/>
          <p:nvPr/>
        </p:nvSpPr>
        <p:spPr>
          <a:xfrm>
            <a:off x="6561174" y="52547"/>
            <a:ext cx="5566547" cy="2819096"/>
          </a:xfrm>
          <a:prstGeom prst="wedgeRoundRectCallout">
            <a:avLst>
              <a:gd name="adj1" fmla="val -20219"/>
              <a:gd name="adj2" fmla="val 64671"/>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nl-NL" sz="3600" dirty="0"/>
              <a:t>“</a:t>
            </a:r>
            <a:r>
              <a:rPr lang="nl-NL" sz="3200" dirty="0"/>
              <a:t>De leerlingen werkten er met plezier aan, en het 'at random' toekennen door het systeem van hun werk aan een peer is natuurlijk geweldig</a:t>
            </a:r>
            <a:r>
              <a:rPr lang="nl-NL" dirty="0"/>
              <a:t>.</a:t>
            </a:r>
            <a:r>
              <a:rPr lang="nl-NL" sz="3600" dirty="0"/>
              <a:t>”</a:t>
            </a:r>
          </a:p>
        </p:txBody>
      </p:sp>
    </p:spTree>
    <p:extLst>
      <p:ext uri="{BB962C8B-B14F-4D97-AF65-F5344CB8AC3E}">
        <p14:creationId xmlns:p14="http://schemas.microsoft.com/office/powerpoint/2010/main" val="14624942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1EEC3"/>
        </a:solidFill>
        <a:effectLst/>
      </p:bgPr>
    </p:bg>
    <p:spTree>
      <p:nvGrpSpPr>
        <p:cNvPr id="1" name=""/>
        <p:cNvGrpSpPr/>
        <p:nvPr/>
      </p:nvGrpSpPr>
      <p:grpSpPr>
        <a:xfrm>
          <a:off x="0" y="0"/>
          <a:ext cx="0" cy="0"/>
          <a:chOff x="0" y="0"/>
          <a:chExt cx="0" cy="0"/>
        </a:xfrm>
      </p:grpSpPr>
      <p:pic>
        <p:nvPicPr>
          <p:cNvPr id="6" name="Afbeelding 5" descr="external image Classroom_bli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801" y="-29499"/>
            <a:ext cx="9882724" cy="6887499"/>
          </a:xfrm>
          <a:prstGeom prst="rect">
            <a:avLst/>
          </a:prstGeom>
        </p:spPr>
      </p:pic>
      <p:sp>
        <p:nvSpPr>
          <p:cNvPr id="2" name="Titel 1"/>
          <p:cNvSpPr>
            <a:spLocks noGrp="1"/>
          </p:cNvSpPr>
          <p:nvPr>
            <p:ph type="title"/>
          </p:nvPr>
        </p:nvSpPr>
        <p:spPr/>
        <p:txBody>
          <a:bodyPr/>
          <a:lstStyle/>
          <a:p>
            <a:r>
              <a:rPr lang="nl-NL" dirty="0"/>
              <a:t>                                               En leerlingen?</a:t>
            </a:r>
          </a:p>
        </p:txBody>
      </p:sp>
      <p:sp>
        <p:nvSpPr>
          <p:cNvPr id="11" name="Toelichting met afgeronde rechthoek 3"/>
          <p:cNvSpPr/>
          <p:nvPr/>
        </p:nvSpPr>
        <p:spPr>
          <a:xfrm>
            <a:off x="247649" y="415925"/>
            <a:ext cx="5946614" cy="2549525"/>
          </a:xfrm>
          <a:prstGeom prst="wedgeRoundRectCallout">
            <a:avLst>
              <a:gd name="adj1" fmla="val 62415"/>
              <a:gd name="adj2" fmla="val 4604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nl-NL" sz="3600" dirty="0"/>
              <a:t>“Gelukkig hebben we dit voor het eindexamen gedaan. Ik snap nu veel beter hoe jullie naar ons werk kijken.”</a:t>
            </a:r>
          </a:p>
        </p:txBody>
      </p:sp>
      <p:sp>
        <p:nvSpPr>
          <p:cNvPr id="12" name="Toelichting met afgeronde rechthoek 3"/>
          <p:cNvSpPr/>
          <p:nvPr/>
        </p:nvSpPr>
        <p:spPr>
          <a:xfrm>
            <a:off x="247649" y="3526443"/>
            <a:ext cx="5946614" cy="2407632"/>
          </a:xfrm>
          <a:prstGeom prst="wedgeRoundRectCallout">
            <a:avLst>
              <a:gd name="adj1" fmla="val 62415"/>
              <a:gd name="adj2" fmla="val -5959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nl-NL" sz="3600" dirty="0"/>
              <a:t>“Het moeilijkste was om goede feedback te geven en niet zomaar  ‘is wel goed’ te zeggen.”</a:t>
            </a:r>
          </a:p>
        </p:txBody>
      </p:sp>
      <p:sp>
        <p:nvSpPr>
          <p:cNvPr id="7" name="Toelichting met afgeronde rechthoek 3">
            <a:extLst>
              <a:ext uri="{FF2B5EF4-FFF2-40B4-BE49-F238E27FC236}">
                <a16:creationId xmlns:a16="http://schemas.microsoft.com/office/drawing/2014/main" id="{6AD440D2-3B65-4E30-8FD1-3D57A3C5D907}"/>
              </a:ext>
            </a:extLst>
          </p:cNvPr>
          <p:cNvSpPr/>
          <p:nvPr/>
        </p:nvSpPr>
        <p:spPr>
          <a:xfrm>
            <a:off x="3075506" y="3414250"/>
            <a:ext cx="8093817" cy="3373335"/>
          </a:xfrm>
          <a:prstGeom prst="wedgeRoundRectCallout">
            <a:avLst>
              <a:gd name="adj1" fmla="val -464"/>
              <a:gd name="adj2" fmla="val -6435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nl-NL" sz="3600" dirty="0"/>
              <a:t>“We hebben het er van te voren over gehad in de klas of we anoniem moesten werken. Gelukkig hebben we dat gedaan. Maar ik vind dat leraren dat ook moeten doen.”</a:t>
            </a:r>
          </a:p>
        </p:txBody>
      </p:sp>
      <p:sp>
        <p:nvSpPr>
          <p:cNvPr id="8" name="Toelichting met afgeronde rechthoek 3">
            <a:extLst>
              <a:ext uri="{FF2B5EF4-FFF2-40B4-BE49-F238E27FC236}">
                <a16:creationId xmlns:a16="http://schemas.microsoft.com/office/drawing/2014/main" id="{1E9AC5C4-478E-4076-A004-D2C2CCED5B17}"/>
              </a:ext>
            </a:extLst>
          </p:cNvPr>
          <p:cNvSpPr/>
          <p:nvPr/>
        </p:nvSpPr>
        <p:spPr>
          <a:xfrm>
            <a:off x="6611137" y="365125"/>
            <a:ext cx="4199308" cy="3373335"/>
          </a:xfrm>
          <a:prstGeom prst="wedgeRoundRectCallout">
            <a:avLst>
              <a:gd name="adj1" fmla="val -59701"/>
              <a:gd name="adj2" fmla="val 2163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nl-NL" sz="3600" dirty="0"/>
              <a:t>Soms krijg je feedback waar je niks mee kan. Dat moet je dan wel kunnen aangeven.</a:t>
            </a:r>
          </a:p>
        </p:txBody>
      </p:sp>
    </p:spTree>
    <p:extLst>
      <p:ext uri="{BB962C8B-B14F-4D97-AF65-F5344CB8AC3E}">
        <p14:creationId xmlns:p14="http://schemas.microsoft.com/office/powerpoint/2010/main" val="27085149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afgeronde hoeken 5"/>
          <p:cNvSpPr/>
          <p:nvPr/>
        </p:nvSpPr>
        <p:spPr>
          <a:xfrm>
            <a:off x="838200" y="1339609"/>
            <a:ext cx="3514380" cy="16916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2400" b="1" dirty="0"/>
              <a:t>Fase 1: Creëren</a:t>
            </a:r>
          </a:p>
          <a:p>
            <a:pPr algn="ctr"/>
            <a:r>
              <a:rPr lang="nl-NL" sz="2400" dirty="0"/>
              <a:t>Leerling maakt opdracht en levert in</a:t>
            </a:r>
          </a:p>
        </p:txBody>
      </p:sp>
      <p:sp>
        <p:nvSpPr>
          <p:cNvPr id="7" name="Rechthoek: afgeronde hoeken 6"/>
          <p:cNvSpPr/>
          <p:nvPr/>
        </p:nvSpPr>
        <p:spPr>
          <a:xfrm>
            <a:off x="838200" y="3192809"/>
            <a:ext cx="3514380" cy="16916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2400" b="1" dirty="0"/>
              <a:t>Fase 2: Beoordelen</a:t>
            </a:r>
          </a:p>
          <a:p>
            <a:pPr algn="ctr"/>
            <a:r>
              <a:rPr lang="nl-NL" sz="2400" dirty="0"/>
              <a:t>Leerling beoordeelt werk van </a:t>
            </a:r>
            <a:r>
              <a:rPr lang="nl-NL" sz="2400" dirty="0" err="1"/>
              <a:t>peers</a:t>
            </a:r>
            <a:endParaRPr lang="nl-NL" sz="2400" dirty="0"/>
          </a:p>
        </p:txBody>
      </p:sp>
      <p:sp>
        <p:nvSpPr>
          <p:cNvPr id="8" name="Rechthoek: afgeronde hoeken 7"/>
          <p:cNvSpPr/>
          <p:nvPr/>
        </p:nvSpPr>
        <p:spPr>
          <a:xfrm>
            <a:off x="838200" y="5046009"/>
            <a:ext cx="3514380" cy="16916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2400" b="1" dirty="0"/>
              <a:t>Fase 3: Reflecteren en reviseren</a:t>
            </a:r>
          </a:p>
          <a:p>
            <a:pPr algn="ctr"/>
            <a:r>
              <a:rPr lang="nl-NL" sz="2400" dirty="0"/>
              <a:t>Leerling bekijkt feedback en past werk aan</a:t>
            </a:r>
          </a:p>
        </p:txBody>
      </p:sp>
      <p:sp>
        <p:nvSpPr>
          <p:cNvPr id="10" name="Titel 9"/>
          <p:cNvSpPr>
            <a:spLocks noGrp="1"/>
          </p:cNvSpPr>
          <p:nvPr>
            <p:ph type="title"/>
          </p:nvPr>
        </p:nvSpPr>
        <p:spPr/>
        <p:txBody>
          <a:bodyPr/>
          <a:lstStyle/>
          <a:p>
            <a:r>
              <a:rPr lang="nl-NL" dirty="0"/>
              <a:t>                  Hoe werkt peerScholar</a:t>
            </a:r>
          </a:p>
        </p:txBody>
      </p:sp>
      <p:graphicFrame>
        <p:nvGraphicFramePr>
          <p:cNvPr id="3" name="Diagram 2"/>
          <p:cNvGraphicFramePr/>
          <p:nvPr>
            <p:extLst>
              <p:ext uri="{D42A27DB-BD31-4B8C-83A1-F6EECF244321}">
                <p14:modId xmlns:p14="http://schemas.microsoft.com/office/powerpoint/2010/main" val="1103257874"/>
              </p:ext>
            </p:extLst>
          </p:nvPr>
        </p:nvGraphicFramePr>
        <p:xfrm>
          <a:off x="4035425" y="1167341"/>
          <a:ext cx="711835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vaal 1"/>
          <p:cNvSpPr/>
          <p:nvPr/>
        </p:nvSpPr>
        <p:spPr>
          <a:xfrm>
            <a:off x="511445" y="531910"/>
            <a:ext cx="1371600" cy="1270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Leerling</a:t>
            </a:r>
          </a:p>
        </p:txBody>
      </p:sp>
    </p:spTree>
    <p:extLst>
      <p:ext uri="{BB962C8B-B14F-4D97-AF65-F5344CB8AC3E}">
        <p14:creationId xmlns:p14="http://schemas.microsoft.com/office/powerpoint/2010/main" val="13000278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graphicEl>
                                              <a:dgm id="{95E9BF42-2275-4DDA-8E7B-F90CD2363F13}"/>
                                            </p:graphicEl>
                                          </p:spTgt>
                                        </p:tgtEl>
                                        <p:attrNameLst>
                                          <p:attrName>style.visibility</p:attrName>
                                        </p:attrNameLst>
                                      </p:cBhvr>
                                      <p:to>
                                        <p:strVal val="visible"/>
                                      </p:to>
                                    </p:set>
                                    <p:animEffect transition="in" filter="dissolve">
                                      <p:cBhvr>
                                        <p:cTn id="7" dur="500"/>
                                        <p:tgtEl>
                                          <p:spTgt spid="3">
                                            <p:graphicEl>
                                              <a:dgm id="{95E9BF42-2275-4DDA-8E7B-F90CD2363F13}"/>
                                            </p:graphic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graphicEl>
                                              <a:dgm id="{253C875F-84F6-4F41-82C4-CC55BBFE686B}"/>
                                            </p:graphicEl>
                                          </p:spTgt>
                                        </p:tgtEl>
                                        <p:attrNameLst>
                                          <p:attrName>style.visibility</p:attrName>
                                        </p:attrNameLst>
                                      </p:cBhvr>
                                      <p:to>
                                        <p:strVal val="visible"/>
                                      </p:to>
                                    </p:set>
                                    <p:animEffect transition="in" filter="dissolve">
                                      <p:cBhvr>
                                        <p:cTn id="11" dur="500"/>
                                        <p:tgtEl>
                                          <p:spTgt spid="3">
                                            <p:graphicEl>
                                              <a:dgm id="{253C875F-84F6-4F41-82C4-CC55BBFE686B}"/>
                                            </p:graphic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
                                            <p:graphicEl>
                                              <a:dgm id="{4E431127-A770-4958-BC47-621755E5EEFB}"/>
                                            </p:graphicEl>
                                          </p:spTgt>
                                        </p:tgtEl>
                                        <p:attrNameLst>
                                          <p:attrName>style.visibility</p:attrName>
                                        </p:attrNameLst>
                                      </p:cBhvr>
                                      <p:to>
                                        <p:strVal val="visible"/>
                                      </p:to>
                                    </p:set>
                                    <p:animEffect transition="in" filter="dissolve">
                                      <p:cBhvr>
                                        <p:cTn id="15" dur="500"/>
                                        <p:tgtEl>
                                          <p:spTgt spid="3">
                                            <p:graphicEl>
                                              <a:dgm id="{4E431127-A770-4958-BC47-621755E5EEFB}"/>
                                            </p:graphic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
                                            <p:graphicEl>
                                              <a:dgm id="{63F8129A-FF37-4CD3-9EB2-91C1CB793FF9}"/>
                                            </p:graphicEl>
                                          </p:spTgt>
                                        </p:tgtEl>
                                        <p:attrNameLst>
                                          <p:attrName>style.visibility</p:attrName>
                                        </p:attrNameLst>
                                      </p:cBhvr>
                                      <p:to>
                                        <p:strVal val="visible"/>
                                      </p:to>
                                    </p:set>
                                    <p:animEffect transition="in" filter="dissolve">
                                      <p:cBhvr>
                                        <p:cTn id="19" dur="500"/>
                                        <p:tgtEl>
                                          <p:spTgt spid="3">
                                            <p:graphicEl>
                                              <a:dgm id="{63F8129A-FF37-4CD3-9EB2-91C1CB793FF9}"/>
                                            </p:graphic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
                                            <p:graphicEl>
                                              <a:dgm id="{1AE18D81-D328-46C2-8F17-8FABE5FD4E45}"/>
                                            </p:graphicEl>
                                          </p:spTgt>
                                        </p:tgtEl>
                                        <p:attrNameLst>
                                          <p:attrName>style.visibility</p:attrName>
                                        </p:attrNameLst>
                                      </p:cBhvr>
                                      <p:to>
                                        <p:strVal val="visible"/>
                                      </p:to>
                                    </p:set>
                                    <p:animEffect transition="in" filter="dissolve">
                                      <p:cBhvr>
                                        <p:cTn id="23" dur="500"/>
                                        <p:tgtEl>
                                          <p:spTgt spid="3">
                                            <p:graphicEl>
                                              <a:dgm id="{1AE18D81-D328-46C2-8F17-8FABE5FD4E45}"/>
                                            </p:graphic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3">
                                            <p:graphicEl>
                                              <a:dgm id="{7FB73B2C-0179-4D04-AC7B-EEE97CEBB408}"/>
                                            </p:graphicEl>
                                          </p:spTgt>
                                        </p:tgtEl>
                                        <p:attrNameLst>
                                          <p:attrName>style.visibility</p:attrName>
                                        </p:attrNameLst>
                                      </p:cBhvr>
                                      <p:to>
                                        <p:strVal val="visible"/>
                                      </p:to>
                                    </p:set>
                                    <p:animEffect transition="in" filter="dissolve">
                                      <p:cBhvr>
                                        <p:cTn id="27" dur="500"/>
                                        <p:tgtEl>
                                          <p:spTgt spid="3">
                                            <p:graphicEl>
                                              <a:dgm id="{7FB73B2C-0179-4D04-AC7B-EEE97CEBB40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0" y="0"/>
            <a:ext cx="12192000" cy="6858000"/>
          </a:xfrm>
          <a:prstGeom prst="rect">
            <a:avLst/>
          </a:prstGeom>
        </p:spPr>
      </p:pic>
      <p:sp>
        <p:nvSpPr>
          <p:cNvPr id="5" name="Tekstvak 4"/>
          <p:cNvSpPr txBox="1"/>
          <p:nvPr/>
        </p:nvSpPr>
        <p:spPr>
          <a:xfrm>
            <a:off x="2283146" y="4929952"/>
            <a:ext cx="1297577" cy="307777"/>
          </a:xfrm>
          <a:prstGeom prst="rect">
            <a:avLst/>
          </a:prstGeom>
          <a:solidFill>
            <a:schemeClr val="bg1"/>
          </a:solidFill>
        </p:spPr>
        <p:txBody>
          <a:bodyPr wrap="square" rtlCol="0">
            <a:spAutoFit/>
          </a:bodyPr>
          <a:lstStyle/>
          <a:p>
            <a:r>
              <a:rPr lang="nl-NL" sz="1400" dirty="0">
                <a:solidFill>
                  <a:schemeClr val="bg1">
                    <a:lumMod val="50000"/>
                  </a:schemeClr>
                </a:solidFill>
              </a:rPr>
              <a:t>student</a:t>
            </a:r>
          </a:p>
        </p:txBody>
      </p:sp>
      <p:sp>
        <p:nvSpPr>
          <p:cNvPr id="6" name="Tekstvak 5"/>
          <p:cNvSpPr txBox="1"/>
          <p:nvPr/>
        </p:nvSpPr>
        <p:spPr>
          <a:xfrm>
            <a:off x="5549122" y="4947806"/>
            <a:ext cx="1297577" cy="307777"/>
          </a:xfrm>
          <a:prstGeom prst="rect">
            <a:avLst/>
          </a:prstGeom>
          <a:solidFill>
            <a:schemeClr val="bg1"/>
          </a:solidFill>
        </p:spPr>
        <p:txBody>
          <a:bodyPr wrap="square" rtlCol="0">
            <a:spAutoFit/>
          </a:bodyPr>
          <a:lstStyle/>
          <a:p>
            <a:r>
              <a:rPr lang="nl-NL" sz="1400" dirty="0">
                <a:solidFill>
                  <a:schemeClr val="bg1">
                    <a:lumMod val="50000"/>
                  </a:schemeClr>
                </a:solidFill>
              </a:rPr>
              <a:t>student</a:t>
            </a:r>
          </a:p>
        </p:txBody>
      </p:sp>
      <p:sp>
        <p:nvSpPr>
          <p:cNvPr id="7" name="Tekstvak 6"/>
          <p:cNvSpPr txBox="1"/>
          <p:nvPr/>
        </p:nvSpPr>
        <p:spPr>
          <a:xfrm>
            <a:off x="9088594" y="4934129"/>
            <a:ext cx="1297577" cy="307777"/>
          </a:xfrm>
          <a:prstGeom prst="rect">
            <a:avLst/>
          </a:prstGeom>
          <a:solidFill>
            <a:schemeClr val="bg1"/>
          </a:solidFill>
        </p:spPr>
        <p:txBody>
          <a:bodyPr wrap="square" rtlCol="0">
            <a:spAutoFit/>
          </a:bodyPr>
          <a:lstStyle/>
          <a:p>
            <a:r>
              <a:rPr lang="nl-NL" sz="1400" dirty="0">
                <a:solidFill>
                  <a:schemeClr val="bg1">
                    <a:lumMod val="50000"/>
                  </a:schemeClr>
                </a:solidFill>
              </a:rPr>
              <a:t>student</a:t>
            </a:r>
          </a:p>
        </p:txBody>
      </p:sp>
    </p:spTree>
    <p:extLst>
      <p:ext uri="{BB962C8B-B14F-4D97-AF65-F5344CB8AC3E}">
        <p14:creationId xmlns:p14="http://schemas.microsoft.com/office/powerpoint/2010/main" val="42423960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3118701-5E68-4FE7-A558-4FD2813A6987}"/>
              </a:ext>
            </a:extLst>
          </p:cNvPr>
          <p:cNvPicPr/>
          <p:nvPr/>
        </p:nvPicPr>
        <p:blipFill>
          <a:blip r:embed="rId2"/>
          <a:stretch>
            <a:fillRect/>
          </a:stretch>
        </p:blipFill>
        <p:spPr>
          <a:xfrm>
            <a:off x="0" y="0"/>
            <a:ext cx="12192000" cy="6858000"/>
          </a:xfrm>
          <a:prstGeom prst="rect">
            <a:avLst/>
          </a:prstGeom>
        </p:spPr>
      </p:pic>
      <p:sp>
        <p:nvSpPr>
          <p:cNvPr id="5" name="Toelichting met afgeronde rechthoek 4"/>
          <p:cNvSpPr/>
          <p:nvPr/>
        </p:nvSpPr>
        <p:spPr>
          <a:xfrm>
            <a:off x="4810656" y="2226559"/>
            <a:ext cx="5929746" cy="1704109"/>
          </a:xfrm>
          <a:prstGeom prst="wedgeRoundRectCallout">
            <a:avLst>
              <a:gd name="adj1" fmla="val 19468"/>
              <a:gd name="adj2" fmla="val 17304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sz="3200" dirty="0"/>
              <a:t>Klik op ‘</a:t>
            </a:r>
            <a:r>
              <a:rPr lang="nl-NL" sz="3200" dirty="0" err="1"/>
              <a:t>Create</a:t>
            </a:r>
            <a:r>
              <a:rPr lang="nl-NL" sz="3200" dirty="0"/>
              <a:t> </a:t>
            </a:r>
            <a:r>
              <a:rPr lang="nl-NL" sz="3200" dirty="0" err="1"/>
              <a:t>phase</a:t>
            </a:r>
            <a:r>
              <a:rPr lang="nl-NL" sz="3200" dirty="0"/>
              <a:t>’ om te beginnen met de opdracht</a:t>
            </a:r>
          </a:p>
        </p:txBody>
      </p:sp>
    </p:spTree>
    <p:extLst>
      <p:ext uri="{BB962C8B-B14F-4D97-AF65-F5344CB8AC3E}">
        <p14:creationId xmlns:p14="http://schemas.microsoft.com/office/powerpoint/2010/main" val="13446086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E7B9B05C-37E6-425F-8E3B-87B0BA687E10}"/>
              </a:ext>
            </a:extLst>
          </p:cNvPr>
          <p:cNvPicPr/>
          <p:nvPr/>
        </p:nvPicPr>
        <p:blipFill>
          <a:blip r:embed="rId2"/>
          <a:stretch>
            <a:fillRect/>
          </a:stretch>
        </p:blipFill>
        <p:spPr>
          <a:xfrm>
            <a:off x="0" y="0"/>
            <a:ext cx="12192000" cy="6858000"/>
          </a:xfrm>
          <a:prstGeom prst="rect">
            <a:avLst/>
          </a:prstGeom>
        </p:spPr>
      </p:pic>
      <p:sp>
        <p:nvSpPr>
          <p:cNvPr id="5" name="Toelichting met afgeronde rechthoek 4"/>
          <p:cNvSpPr/>
          <p:nvPr/>
        </p:nvSpPr>
        <p:spPr>
          <a:xfrm>
            <a:off x="4896465" y="4571999"/>
            <a:ext cx="5545394" cy="2183745"/>
          </a:xfrm>
          <a:prstGeom prst="wedgeRoundRectCallout">
            <a:avLst>
              <a:gd name="adj1" fmla="val -89381"/>
              <a:gd name="adj2" fmla="val -13867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a:t>Bovenaan zie je de opdracht. Door op de titel van de opdracht te klikken wordt de tekst en hulpbestanden zichtbaar zoals een </a:t>
            </a:r>
            <a:r>
              <a:rPr lang="nl-NL" dirty="0" err="1"/>
              <a:t>rubric</a:t>
            </a:r>
            <a:r>
              <a:rPr lang="nl-NL" dirty="0"/>
              <a:t> die je helpt om de opdracht goed te maken en straks om goede feedback te geven. </a:t>
            </a:r>
          </a:p>
          <a:p>
            <a:pPr algn="ctr"/>
            <a:r>
              <a:rPr lang="nl-NL" dirty="0"/>
              <a:t>Klik op ‘save’  om je werk op te slaan (ook tussentijds). </a:t>
            </a:r>
          </a:p>
        </p:txBody>
      </p:sp>
      <p:sp>
        <p:nvSpPr>
          <p:cNvPr id="8" name="Toelichting met afgeronde rechthoek 4"/>
          <p:cNvSpPr/>
          <p:nvPr/>
        </p:nvSpPr>
        <p:spPr>
          <a:xfrm>
            <a:off x="8154864" y="2044454"/>
            <a:ext cx="2614736" cy="1310640"/>
          </a:xfrm>
          <a:prstGeom prst="wedgeRoundRectCallout">
            <a:avLst>
              <a:gd name="adj1" fmla="val 69729"/>
              <a:gd name="adj2" fmla="val -608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a:t>Nadat de opdracht gesaved is, wordt de ‘</a:t>
            </a:r>
            <a:r>
              <a:rPr lang="nl-NL" dirty="0" err="1"/>
              <a:t>submit</a:t>
            </a:r>
            <a:r>
              <a:rPr lang="nl-NL" dirty="0"/>
              <a:t>’ knop oranje en kun je inleveren</a:t>
            </a:r>
          </a:p>
        </p:txBody>
      </p:sp>
    </p:spTree>
    <p:extLst>
      <p:ext uri="{BB962C8B-B14F-4D97-AF65-F5344CB8AC3E}">
        <p14:creationId xmlns:p14="http://schemas.microsoft.com/office/powerpoint/2010/main" val="12739673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19168</TotalTime>
  <Words>691</Words>
  <Application>Microsoft Office PowerPoint</Application>
  <PresentationFormat>Breedbeeld</PresentationFormat>
  <Paragraphs>75</Paragraphs>
  <Slides>18</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Arial Rounded MT Bold</vt:lpstr>
      <vt:lpstr>Calibri</vt:lpstr>
      <vt:lpstr>Calibri Light</vt:lpstr>
      <vt:lpstr>Kantoorthema</vt:lpstr>
      <vt:lpstr>peerScholar versie 3</vt:lpstr>
      <vt:lpstr>Omgang met open opdrachten</vt:lpstr>
      <vt:lpstr>Hoe zou je meer leereffect kunnen bereiken?</vt:lpstr>
      <vt:lpstr>Wat zeggen docenten?</vt:lpstr>
      <vt:lpstr>                                               En leerlingen?</vt:lpstr>
      <vt:lpstr>                  Hoe werkt peerScholar</vt:lpstr>
      <vt:lpstr>PowerPoint-presentatie</vt:lpstr>
      <vt:lpstr>PowerPoint-presentatie</vt:lpstr>
      <vt:lpstr>PowerPoint-presentatie</vt:lpstr>
      <vt:lpstr>Assess</vt:lpstr>
      <vt:lpstr>PowerPoint-presentatie</vt:lpstr>
      <vt:lpstr>Assess</vt:lpstr>
      <vt:lpstr>PowerPoint-presentatie</vt:lpstr>
      <vt:lpstr>Reflect</vt:lpstr>
      <vt:lpstr>PowerPoint-presentatie</vt:lpstr>
      <vt:lpstr>PowerPoint-presentatie</vt:lpstr>
      <vt:lpstr>Werken met PeerScholar</vt:lpstr>
      <vt:lpstr>Interesse?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Waar zijn we trots op…</dc:title>
  <dc:creator>Linda le Grand</dc:creator>
  <cp:lastModifiedBy>Grand-Taconis, L (Linda) le</cp:lastModifiedBy>
  <cp:revision>180</cp:revision>
  <dcterms:created xsi:type="dcterms:W3CDTF">2015-03-31T17:46:48Z</dcterms:created>
  <dcterms:modified xsi:type="dcterms:W3CDTF">2017-10-08T21:14:02Z</dcterms:modified>
</cp:coreProperties>
</file>